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5"/>
  </p:notesMasterIdLst>
  <p:sldIdLst>
    <p:sldId id="256" r:id="rId2"/>
    <p:sldId id="257" r:id="rId3"/>
    <p:sldId id="284" r:id="rId4"/>
    <p:sldId id="259" r:id="rId5"/>
    <p:sldId id="258" r:id="rId6"/>
    <p:sldId id="260" r:id="rId7"/>
    <p:sldId id="262" r:id="rId8"/>
    <p:sldId id="326" r:id="rId9"/>
    <p:sldId id="327" r:id="rId10"/>
    <p:sldId id="263" r:id="rId11"/>
    <p:sldId id="328" r:id="rId12"/>
    <p:sldId id="264" r:id="rId13"/>
    <p:sldId id="265" r:id="rId14"/>
    <p:sldId id="266" r:id="rId15"/>
    <p:sldId id="267" r:id="rId16"/>
    <p:sldId id="268" r:id="rId17"/>
    <p:sldId id="269" r:id="rId18"/>
    <p:sldId id="329" r:id="rId19"/>
    <p:sldId id="270" r:id="rId20"/>
    <p:sldId id="271" r:id="rId21"/>
    <p:sldId id="273" r:id="rId22"/>
    <p:sldId id="272" r:id="rId23"/>
    <p:sldId id="274" r:id="rId24"/>
    <p:sldId id="276" r:id="rId25"/>
    <p:sldId id="275" r:id="rId26"/>
    <p:sldId id="277" r:id="rId27"/>
    <p:sldId id="278" r:id="rId28"/>
    <p:sldId id="280" r:id="rId29"/>
    <p:sldId id="279" r:id="rId30"/>
    <p:sldId id="281" r:id="rId31"/>
    <p:sldId id="324" r:id="rId32"/>
    <p:sldId id="325" r:id="rId33"/>
    <p:sldId id="283" r:id="rId34"/>
    <p:sldId id="282" r:id="rId35"/>
    <p:sldId id="287" r:id="rId36"/>
    <p:sldId id="285" r:id="rId37"/>
    <p:sldId id="288" r:id="rId38"/>
    <p:sldId id="286" r:id="rId39"/>
    <p:sldId id="289" r:id="rId40"/>
    <p:sldId id="290" r:id="rId41"/>
    <p:sldId id="293" r:id="rId42"/>
    <p:sldId id="294" r:id="rId43"/>
    <p:sldId id="291" r:id="rId44"/>
    <p:sldId id="292" r:id="rId45"/>
    <p:sldId id="297" r:id="rId46"/>
    <p:sldId id="296" r:id="rId47"/>
    <p:sldId id="295" r:id="rId48"/>
    <p:sldId id="298"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299" r:id="rId64"/>
    <p:sldId id="314" r:id="rId65"/>
    <p:sldId id="315" r:id="rId66"/>
    <p:sldId id="316" r:id="rId67"/>
    <p:sldId id="317" r:id="rId68"/>
    <p:sldId id="319" r:id="rId69"/>
    <p:sldId id="318" r:id="rId70"/>
    <p:sldId id="320" r:id="rId71"/>
    <p:sldId id="322" r:id="rId72"/>
    <p:sldId id="323" r:id="rId73"/>
    <p:sldId id="321"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23"/>
    <p:restoredTop sz="94648"/>
  </p:normalViewPr>
  <p:slideViewPr>
    <p:cSldViewPr snapToGrid="0" snapToObjects="1">
      <p:cViewPr varScale="1">
        <p:scale>
          <a:sx n="107" d="100"/>
          <a:sy n="107" d="100"/>
        </p:scale>
        <p:origin x="168"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ABB3C0-BEC4-E546-BEF2-A8E56FB466B2}" type="datetimeFigureOut">
              <a:rPr lang="en-US" smtClean="0"/>
              <a:t>3/19/22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A5476-9730-E34D-B829-BEBC8DE62704}" type="slidenum">
              <a:rPr lang="en-US" smtClean="0"/>
              <a:t>‹#›</a:t>
            </a:fld>
            <a:endParaRPr lang="en-US"/>
          </a:p>
        </p:txBody>
      </p:sp>
    </p:spTree>
    <p:extLst>
      <p:ext uri="{BB962C8B-B14F-4D97-AF65-F5344CB8AC3E}">
        <p14:creationId xmlns:p14="http://schemas.microsoft.com/office/powerpoint/2010/main" val="112023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91D2F-0475-DA49-9A52-F9FE866C6D5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F60A360-2891-D340-96B5-FFED15A652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5A6EA1F-023E-0A4C-B57B-588C349B7A63}"/>
              </a:ext>
            </a:extLst>
          </p:cNvPr>
          <p:cNvSpPr>
            <a:spLocks noGrp="1"/>
          </p:cNvSpPr>
          <p:nvPr>
            <p:ph type="dt" sz="half" idx="10"/>
          </p:nvPr>
        </p:nvSpPr>
        <p:spPr/>
        <p:txBody>
          <a:bodyPr/>
          <a:lstStyle/>
          <a:p>
            <a:fld id="{FDBD6C5E-29F8-AE4B-9CE2-D431814750E0}" type="datetime1">
              <a:rPr lang="en-GB" smtClean="0"/>
              <a:t>19/03/2022</a:t>
            </a:fld>
            <a:endParaRPr lang="en-US"/>
          </a:p>
        </p:txBody>
      </p:sp>
      <p:sp>
        <p:nvSpPr>
          <p:cNvPr id="5" name="Footer Placeholder 4">
            <a:extLst>
              <a:ext uri="{FF2B5EF4-FFF2-40B4-BE49-F238E27FC236}">
                <a16:creationId xmlns:a16="http://schemas.microsoft.com/office/drawing/2014/main" id="{54BED7AE-D0E0-B440-9369-485E293A8132}"/>
              </a:ext>
            </a:extLst>
          </p:cNvPr>
          <p:cNvSpPr>
            <a:spLocks noGrp="1"/>
          </p:cNvSpPr>
          <p:nvPr>
            <p:ph type="ftr" sz="quarter" idx="11"/>
          </p:nvPr>
        </p:nvSpPr>
        <p:spPr/>
        <p:txBody>
          <a:bodyPr/>
          <a:lstStyle/>
          <a:p>
            <a:r>
              <a:rPr lang="en-US"/>
              <a:t>Motivational Gifts</a:t>
            </a:r>
          </a:p>
        </p:txBody>
      </p:sp>
      <p:sp>
        <p:nvSpPr>
          <p:cNvPr id="6" name="Slide Number Placeholder 5">
            <a:extLst>
              <a:ext uri="{FF2B5EF4-FFF2-40B4-BE49-F238E27FC236}">
                <a16:creationId xmlns:a16="http://schemas.microsoft.com/office/drawing/2014/main" id="{10413741-7FD8-C442-A371-E190E0A8F817}"/>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6268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4500-73B9-FD40-99C0-C62E044140E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0CDD39-9BC9-AF4F-9AE1-438C529F52C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470F46-76DC-7340-8450-ACFC860B9C37}"/>
              </a:ext>
            </a:extLst>
          </p:cNvPr>
          <p:cNvSpPr>
            <a:spLocks noGrp="1"/>
          </p:cNvSpPr>
          <p:nvPr>
            <p:ph type="dt" sz="half" idx="10"/>
          </p:nvPr>
        </p:nvSpPr>
        <p:spPr/>
        <p:txBody>
          <a:bodyPr/>
          <a:lstStyle/>
          <a:p>
            <a:fld id="{3FAD4F84-E39E-714D-8E1B-5D08E52F3635}" type="datetime1">
              <a:rPr lang="en-GB" smtClean="0"/>
              <a:t>19/03/2022</a:t>
            </a:fld>
            <a:endParaRPr lang="en-US"/>
          </a:p>
        </p:txBody>
      </p:sp>
      <p:sp>
        <p:nvSpPr>
          <p:cNvPr id="5" name="Footer Placeholder 4">
            <a:extLst>
              <a:ext uri="{FF2B5EF4-FFF2-40B4-BE49-F238E27FC236}">
                <a16:creationId xmlns:a16="http://schemas.microsoft.com/office/drawing/2014/main" id="{A9EBF9BA-2F91-B84F-8EE0-4919A589DC45}"/>
              </a:ext>
            </a:extLst>
          </p:cNvPr>
          <p:cNvSpPr>
            <a:spLocks noGrp="1"/>
          </p:cNvSpPr>
          <p:nvPr>
            <p:ph type="ftr" sz="quarter" idx="11"/>
          </p:nvPr>
        </p:nvSpPr>
        <p:spPr/>
        <p:txBody>
          <a:bodyPr/>
          <a:lstStyle/>
          <a:p>
            <a:r>
              <a:rPr lang="en-US"/>
              <a:t>Motivational Gifts</a:t>
            </a:r>
          </a:p>
        </p:txBody>
      </p:sp>
      <p:sp>
        <p:nvSpPr>
          <p:cNvPr id="6" name="Slide Number Placeholder 5">
            <a:extLst>
              <a:ext uri="{FF2B5EF4-FFF2-40B4-BE49-F238E27FC236}">
                <a16:creationId xmlns:a16="http://schemas.microsoft.com/office/drawing/2014/main" id="{4CBF6743-482B-7C48-814B-FE31D5AC9DF3}"/>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337218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0D3DA-F375-3845-9FA2-71F14D11884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BFB1ED6-E942-8C4F-B99A-A97973A667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A9F93B-BB44-F444-BB12-D3B81577921E}"/>
              </a:ext>
            </a:extLst>
          </p:cNvPr>
          <p:cNvSpPr>
            <a:spLocks noGrp="1"/>
          </p:cNvSpPr>
          <p:nvPr>
            <p:ph type="dt" sz="half" idx="10"/>
          </p:nvPr>
        </p:nvSpPr>
        <p:spPr/>
        <p:txBody>
          <a:bodyPr/>
          <a:lstStyle/>
          <a:p>
            <a:fld id="{758B76DB-5529-3147-88CA-A23DFF26ACAC}" type="datetime1">
              <a:rPr lang="en-GB" smtClean="0"/>
              <a:t>19/03/2022</a:t>
            </a:fld>
            <a:endParaRPr lang="en-US"/>
          </a:p>
        </p:txBody>
      </p:sp>
      <p:sp>
        <p:nvSpPr>
          <p:cNvPr id="5" name="Footer Placeholder 4">
            <a:extLst>
              <a:ext uri="{FF2B5EF4-FFF2-40B4-BE49-F238E27FC236}">
                <a16:creationId xmlns:a16="http://schemas.microsoft.com/office/drawing/2014/main" id="{207230CB-2559-8648-ABDE-88655F004FA1}"/>
              </a:ext>
            </a:extLst>
          </p:cNvPr>
          <p:cNvSpPr>
            <a:spLocks noGrp="1"/>
          </p:cNvSpPr>
          <p:nvPr>
            <p:ph type="ftr" sz="quarter" idx="11"/>
          </p:nvPr>
        </p:nvSpPr>
        <p:spPr/>
        <p:txBody>
          <a:bodyPr/>
          <a:lstStyle/>
          <a:p>
            <a:r>
              <a:rPr lang="en-US"/>
              <a:t>Motivational Gifts</a:t>
            </a:r>
          </a:p>
        </p:txBody>
      </p:sp>
      <p:sp>
        <p:nvSpPr>
          <p:cNvPr id="6" name="Slide Number Placeholder 5">
            <a:extLst>
              <a:ext uri="{FF2B5EF4-FFF2-40B4-BE49-F238E27FC236}">
                <a16:creationId xmlns:a16="http://schemas.microsoft.com/office/drawing/2014/main" id="{2CD99E33-4C6A-7C40-9F07-EA85925A108C}"/>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307142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F688-0C18-714A-9A7A-205C2E52321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00B381C-748C-3C44-9B70-9824A1905B7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71FCBA-EC43-6341-A122-2E3202B15476}"/>
              </a:ext>
            </a:extLst>
          </p:cNvPr>
          <p:cNvSpPr>
            <a:spLocks noGrp="1"/>
          </p:cNvSpPr>
          <p:nvPr>
            <p:ph type="dt" sz="half" idx="10"/>
          </p:nvPr>
        </p:nvSpPr>
        <p:spPr/>
        <p:txBody>
          <a:bodyPr/>
          <a:lstStyle/>
          <a:p>
            <a:fld id="{F87B771F-08F0-4041-93FF-52CFDE690B6A}" type="datetime1">
              <a:rPr lang="en-GB" smtClean="0"/>
              <a:t>19/03/2022</a:t>
            </a:fld>
            <a:endParaRPr lang="en-US"/>
          </a:p>
        </p:txBody>
      </p:sp>
      <p:sp>
        <p:nvSpPr>
          <p:cNvPr id="5" name="Footer Placeholder 4">
            <a:extLst>
              <a:ext uri="{FF2B5EF4-FFF2-40B4-BE49-F238E27FC236}">
                <a16:creationId xmlns:a16="http://schemas.microsoft.com/office/drawing/2014/main" id="{AF00F8E9-DFD3-914C-89DF-486286472753}"/>
              </a:ext>
            </a:extLst>
          </p:cNvPr>
          <p:cNvSpPr>
            <a:spLocks noGrp="1"/>
          </p:cNvSpPr>
          <p:nvPr>
            <p:ph type="ftr" sz="quarter" idx="11"/>
          </p:nvPr>
        </p:nvSpPr>
        <p:spPr/>
        <p:txBody>
          <a:bodyPr/>
          <a:lstStyle/>
          <a:p>
            <a:r>
              <a:rPr lang="en-US"/>
              <a:t>Motivational Gifts</a:t>
            </a:r>
          </a:p>
        </p:txBody>
      </p:sp>
      <p:sp>
        <p:nvSpPr>
          <p:cNvPr id="6" name="Slide Number Placeholder 5">
            <a:extLst>
              <a:ext uri="{FF2B5EF4-FFF2-40B4-BE49-F238E27FC236}">
                <a16:creationId xmlns:a16="http://schemas.microsoft.com/office/drawing/2014/main" id="{9E1BA6D5-12CB-E347-B87F-06FCA4A0B898}"/>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93692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C8602-3F52-894C-9D77-850B4592906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FE3128D-2077-6B41-9330-FAE7B747E7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1850D6E-5B91-534C-ABF1-C4E526A05839}"/>
              </a:ext>
            </a:extLst>
          </p:cNvPr>
          <p:cNvSpPr>
            <a:spLocks noGrp="1"/>
          </p:cNvSpPr>
          <p:nvPr>
            <p:ph type="dt" sz="half" idx="10"/>
          </p:nvPr>
        </p:nvSpPr>
        <p:spPr/>
        <p:txBody>
          <a:bodyPr/>
          <a:lstStyle/>
          <a:p>
            <a:fld id="{F37A7883-5740-084C-8B30-407812ABE1E1}" type="datetime1">
              <a:rPr lang="en-GB" smtClean="0"/>
              <a:t>19/03/2022</a:t>
            </a:fld>
            <a:endParaRPr lang="en-US"/>
          </a:p>
        </p:txBody>
      </p:sp>
      <p:sp>
        <p:nvSpPr>
          <p:cNvPr id="5" name="Footer Placeholder 4">
            <a:extLst>
              <a:ext uri="{FF2B5EF4-FFF2-40B4-BE49-F238E27FC236}">
                <a16:creationId xmlns:a16="http://schemas.microsoft.com/office/drawing/2014/main" id="{769CAF7B-45D8-DC4E-A195-9CE1E31AF0AB}"/>
              </a:ext>
            </a:extLst>
          </p:cNvPr>
          <p:cNvSpPr>
            <a:spLocks noGrp="1"/>
          </p:cNvSpPr>
          <p:nvPr>
            <p:ph type="ftr" sz="quarter" idx="11"/>
          </p:nvPr>
        </p:nvSpPr>
        <p:spPr/>
        <p:txBody>
          <a:bodyPr/>
          <a:lstStyle/>
          <a:p>
            <a:r>
              <a:rPr lang="en-US"/>
              <a:t>Motivational Gifts</a:t>
            </a:r>
          </a:p>
        </p:txBody>
      </p:sp>
      <p:sp>
        <p:nvSpPr>
          <p:cNvPr id="6" name="Slide Number Placeholder 5">
            <a:extLst>
              <a:ext uri="{FF2B5EF4-FFF2-40B4-BE49-F238E27FC236}">
                <a16:creationId xmlns:a16="http://schemas.microsoft.com/office/drawing/2014/main" id="{F39BBBF4-C227-124C-AF10-9D833620F7ED}"/>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86605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F9A-B40A-B740-9259-9814B2E7C0F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B120B22-110C-6D43-96F5-14564DFB05E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B8A654D-3891-5540-BA79-C58E5AB036E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64ED643-3871-1540-9A03-E6AA310EDDB7}"/>
              </a:ext>
            </a:extLst>
          </p:cNvPr>
          <p:cNvSpPr>
            <a:spLocks noGrp="1"/>
          </p:cNvSpPr>
          <p:nvPr>
            <p:ph type="dt" sz="half" idx="10"/>
          </p:nvPr>
        </p:nvSpPr>
        <p:spPr/>
        <p:txBody>
          <a:bodyPr/>
          <a:lstStyle/>
          <a:p>
            <a:fld id="{FA8D643D-3302-7241-8FD0-82079301B871}" type="datetime1">
              <a:rPr lang="en-GB" smtClean="0"/>
              <a:t>19/03/2022</a:t>
            </a:fld>
            <a:endParaRPr lang="en-US"/>
          </a:p>
        </p:txBody>
      </p:sp>
      <p:sp>
        <p:nvSpPr>
          <p:cNvPr id="6" name="Footer Placeholder 5">
            <a:extLst>
              <a:ext uri="{FF2B5EF4-FFF2-40B4-BE49-F238E27FC236}">
                <a16:creationId xmlns:a16="http://schemas.microsoft.com/office/drawing/2014/main" id="{BDD3BF21-462C-C24F-A87E-9D2960D1D209}"/>
              </a:ext>
            </a:extLst>
          </p:cNvPr>
          <p:cNvSpPr>
            <a:spLocks noGrp="1"/>
          </p:cNvSpPr>
          <p:nvPr>
            <p:ph type="ftr" sz="quarter" idx="11"/>
          </p:nvPr>
        </p:nvSpPr>
        <p:spPr/>
        <p:txBody>
          <a:bodyPr/>
          <a:lstStyle/>
          <a:p>
            <a:r>
              <a:rPr lang="en-US"/>
              <a:t>Motivational Gifts</a:t>
            </a:r>
          </a:p>
        </p:txBody>
      </p:sp>
      <p:sp>
        <p:nvSpPr>
          <p:cNvPr id="7" name="Slide Number Placeholder 6">
            <a:extLst>
              <a:ext uri="{FF2B5EF4-FFF2-40B4-BE49-F238E27FC236}">
                <a16:creationId xmlns:a16="http://schemas.microsoft.com/office/drawing/2014/main" id="{673AD73A-26A0-064F-9E53-3FF1E3D764DC}"/>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94348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6EB3-5110-424D-A840-DC44FEFD21B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14BBE7-78F5-9E4C-8217-C57F175ED1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63F5F98-1594-4844-A213-06155876E6D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91C6B0F-4016-0642-8AA3-1DD0B61DEB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0B8CB2F-AF65-4446-BB29-52204AD9CA8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5AC2A4D-EFFF-BE45-8451-9ED3697DFB48}"/>
              </a:ext>
            </a:extLst>
          </p:cNvPr>
          <p:cNvSpPr>
            <a:spLocks noGrp="1"/>
          </p:cNvSpPr>
          <p:nvPr>
            <p:ph type="dt" sz="half" idx="10"/>
          </p:nvPr>
        </p:nvSpPr>
        <p:spPr/>
        <p:txBody>
          <a:bodyPr/>
          <a:lstStyle/>
          <a:p>
            <a:fld id="{C451E29D-7245-C146-A8F0-9A1DF65E4D60}" type="datetime1">
              <a:rPr lang="en-GB" smtClean="0"/>
              <a:t>19/03/2022</a:t>
            </a:fld>
            <a:endParaRPr lang="en-US"/>
          </a:p>
        </p:txBody>
      </p:sp>
      <p:sp>
        <p:nvSpPr>
          <p:cNvPr id="8" name="Footer Placeholder 7">
            <a:extLst>
              <a:ext uri="{FF2B5EF4-FFF2-40B4-BE49-F238E27FC236}">
                <a16:creationId xmlns:a16="http://schemas.microsoft.com/office/drawing/2014/main" id="{8779FFB8-1D1D-D040-82B1-4FEB5579D5F4}"/>
              </a:ext>
            </a:extLst>
          </p:cNvPr>
          <p:cNvSpPr>
            <a:spLocks noGrp="1"/>
          </p:cNvSpPr>
          <p:nvPr>
            <p:ph type="ftr" sz="quarter" idx="11"/>
          </p:nvPr>
        </p:nvSpPr>
        <p:spPr/>
        <p:txBody>
          <a:bodyPr/>
          <a:lstStyle/>
          <a:p>
            <a:r>
              <a:rPr lang="en-US"/>
              <a:t>Motivational Gifts</a:t>
            </a:r>
          </a:p>
        </p:txBody>
      </p:sp>
      <p:sp>
        <p:nvSpPr>
          <p:cNvPr id="9" name="Slide Number Placeholder 8">
            <a:extLst>
              <a:ext uri="{FF2B5EF4-FFF2-40B4-BE49-F238E27FC236}">
                <a16:creationId xmlns:a16="http://schemas.microsoft.com/office/drawing/2014/main" id="{33415FB2-2B0C-F240-866B-2348BACD87A1}"/>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35715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CF15-F3CB-9543-9D30-F8AAF6515AC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8147877-6C22-1E4D-8476-0010F6E727CD}"/>
              </a:ext>
            </a:extLst>
          </p:cNvPr>
          <p:cNvSpPr>
            <a:spLocks noGrp="1"/>
          </p:cNvSpPr>
          <p:nvPr>
            <p:ph type="dt" sz="half" idx="10"/>
          </p:nvPr>
        </p:nvSpPr>
        <p:spPr/>
        <p:txBody>
          <a:bodyPr/>
          <a:lstStyle/>
          <a:p>
            <a:fld id="{97281D67-DC73-6A40-B7F4-C255591E149F}" type="datetime1">
              <a:rPr lang="en-GB" smtClean="0"/>
              <a:t>19/03/2022</a:t>
            </a:fld>
            <a:endParaRPr lang="en-US"/>
          </a:p>
        </p:txBody>
      </p:sp>
      <p:sp>
        <p:nvSpPr>
          <p:cNvPr id="4" name="Footer Placeholder 3">
            <a:extLst>
              <a:ext uri="{FF2B5EF4-FFF2-40B4-BE49-F238E27FC236}">
                <a16:creationId xmlns:a16="http://schemas.microsoft.com/office/drawing/2014/main" id="{BE61EE32-5EFF-9946-94B7-A61EBAAB773F}"/>
              </a:ext>
            </a:extLst>
          </p:cNvPr>
          <p:cNvSpPr>
            <a:spLocks noGrp="1"/>
          </p:cNvSpPr>
          <p:nvPr>
            <p:ph type="ftr" sz="quarter" idx="11"/>
          </p:nvPr>
        </p:nvSpPr>
        <p:spPr/>
        <p:txBody>
          <a:bodyPr/>
          <a:lstStyle/>
          <a:p>
            <a:r>
              <a:rPr lang="en-US"/>
              <a:t>Motivational Gifts</a:t>
            </a:r>
          </a:p>
        </p:txBody>
      </p:sp>
      <p:sp>
        <p:nvSpPr>
          <p:cNvPr id="5" name="Slide Number Placeholder 4">
            <a:extLst>
              <a:ext uri="{FF2B5EF4-FFF2-40B4-BE49-F238E27FC236}">
                <a16:creationId xmlns:a16="http://schemas.microsoft.com/office/drawing/2014/main" id="{969CBD44-B2B1-E546-9932-642528EB1056}"/>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165292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9C631-77B4-F349-A7E3-92E5EF068265}"/>
              </a:ext>
            </a:extLst>
          </p:cNvPr>
          <p:cNvSpPr>
            <a:spLocks noGrp="1"/>
          </p:cNvSpPr>
          <p:nvPr>
            <p:ph type="dt" sz="half" idx="10"/>
          </p:nvPr>
        </p:nvSpPr>
        <p:spPr/>
        <p:txBody>
          <a:bodyPr/>
          <a:lstStyle/>
          <a:p>
            <a:fld id="{3F6CA54D-73F2-2340-B3A3-0F1F1239C90A}" type="datetime1">
              <a:rPr lang="en-GB" smtClean="0"/>
              <a:t>19/03/2022</a:t>
            </a:fld>
            <a:endParaRPr lang="en-US"/>
          </a:p>
        </p:txBody>
      </p:sp>
      <p:sp>
        <p:nvSpPr>
          <p:cNvPr id="3" name="Footer Placeholder 2">
            <a:extLst>
              <a:ext uri="{FF2B5EF4-FFF2-40B4-BE49-F238E27FC236}">
                <a16:creationId xmlns:a16="http://schemas.microsoft.com/office/drawing/2014/main" id="{B68A6BD4-EAC4-594D-8CCF-ED6EA4A7BE33}"/>
              </a:ext>
            </a:extLst>
          </p:cNvPr>
          <p:cNvSpPr>
            <a:spLocks noGrp="1"/>
          </p:cNvSpPr>
          <p:nvPr>
            <p:ph type="ftr" sz="quarter" idx="11"/>
          </p:nvPr>
        </p:nvSpPr>
        <p:spPr/>
        <p:txBody>
          <a:bodyPr/>
          <a:lstStyle/>
          <a:p>
            <a:r>
              <a:rPr lang="en-US"/>
              <a:t>Motivational Gifts</a:t>
            </a:r>
          </a:p>
        </p:txBody>
      </p:sp>
      <p:sp>
        <p:nvSpPr>
          <p:cNvPr id="4" name="Slide Number Placeholder 3">
            <a:extLst>
              <a:ext uri="{FF2B5EF4-FFF2-40B4-BE49-F238E27FC236}">
                <a16:creationId xmlns:a16="http://schemas.microsoft.com/office/drawing/2014/main" id="{9E198B16-4FCC-DC47-8087-74205A89837F}"/>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341276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0641-596B-DE43-A869-B1DA95FC13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F23B525-DE6E-1E40-93E9-18C7839879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609AA77-F5C1-7E4C-9288-7E624B34C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53132C-6A04-CE41-AAD5-478DFCDD6929}"/>
              </a:ext>
            </a:extLst>
          </p:cNvPr>
          <p:cNvSpPr>
            <a:spLocks noGrp="1"/>
          </p:cNvSpPr>
          <p:nvPr>
            <p:ph type="dt" sz="half" idx="10"/>
          </p:nvPr>
        </p:nvSpPr>
        <p:spPr/>
        <p:txBody>
          <a:bodyPr/>
          <a:lstStyle/>
          <a:p>
            <a:fld id="{E8295D6F-11E1-6441-8CB5-2206C1460E5A}" type="datetime1">
              <a:rPr lang="en-GB" smtClean="0"/>
              <a:t>19/03/2022</a:t>
            </a:fld>
            <a:endParaRPr lang="en-US"/>
          </a:p>
        </p:txBody>
      </p:sp>
      <p:sp>
        <p:nvSpPr>
          <p:cNvPr id="6" name="Footer Placeholder 5">
            <a:extLst>
              <a:ext uri="{FF2B5EF4-FFF2-40B4-BE49-F238E27FC236}">
                <a16:creationId xmlns:a16="http://schemas.microsoft.com/office/drawing/2014/main" id="{54CA2DEB-5646-5341-A0D6-A3966EDBE5C7}"/>
              </a:ext>
            </a:extLst>
          </p:cNvPr>
          <p:cNvSpPr>
            <a:spLocks noGrp="1"/>
          </p:cNvSpPr>
          <p:nvPr>
            <p:ph type="ftr" sz="quarter" idx="11"/>
          </p:nvPr>
        </p:nvSpPr>
        <p:spPr/>
        <p:txBody>
          <a:bodyPr/>
          <a:lstStyle/>
          <a:p>
            <a:r>
              <a:rPr lang="en-US"/>
              <a:t>Motivational Gifts</a:t>
            </a:r>
          </a:p>
        </p:txBody>
      </p:sp>
      <p:sp>
        <p:nvSpPr>
          <p:cNvPr id="7" name="Slide Number Placeholder 6">
            <a:extLst>
              <a:ext uri="{FF2B5EF4-FFF2-40B4-BE49-F238E27FC236}">
                <a16:creationId xmlns:a16="http://schemas.microsoft.com/office/drawing/2014/main" id="{83BB7758-01C9-7B45-9790-1F9811587454}"/>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22733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347F2-409A-DC4D-8FE9-28C52D7B3E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F4979BF-C545-EA45-8138-2B97A12E0D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F92A03-DBB1-244C-9283-455BB63E7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5467F1-F63E-6A47-89AB-413FDAE0E049}"/>
              </a:ext>
            </a:extLst>
          </p:cNvPr>
          <p:cNvSpPr>
            <a:spLocks noGrp="1"/>
          </p:cNvSpPr>
          <p:nvPr>
            <p:ph type="dt" sz="half" idx="10"/>
          </p:nvPr>
        </p:nvSpPr>
        <p:spPr/>
        <p:txBody>
          <a:bodyPr/>
          <a:lstStyle/>
          <a:p>
            <a:fld id="{CB86C7CE-89D6-6A48-B0D8-A2656E94DA20}" type="datetime1">
              <a:rPr lang="en-GB" smtClean="0"/>
              <a:t>19/03/2022</a:t>
            </a:fld>
            <a:endParaRPr lang="en-US"/>
          </a:p>
        </p:txBody>
      </p:sp>
      <p:sp>
        <p:nvSpPr>
          <p:cNvPr id="6" name="Footer Placeholder 5">
            <a:extLst>
              <a:ext uri="{FF2B5EF4-FFF2-40B4-BE49-F238E27FC236}">
                <a16:creationId xmlns:a16="http://schemas.microsoft.com/office/drawing/2014/main" id="{C647076E-4088-B748-8223-8E172170773E}"/>
              </a:ext>
            </a:extLst>
          </p:cNvPr>
          <p:cNvSpPr>
            <a:spLocks noGrp="1"/>
          </p:cNvSpPr>
          <p:nvPr>
            <p:ph type="ftr" sz="quarter" idx="11"/>
          </p:nvPr>
        </p:nvSpPr>
        <p:spPr/>
        <p:txBody>
          <a:bodyPr/>
          <a:lstStyle/>
          <a:p>
            <a:r>
              <a:rPr lang="en-US"/>
              <a:t>Motivational Gifts</a:t>
            </a:r>
          </a:p>
        </p:txBody>
      </p:sp>
      <p:sp>
        <p:nvSpPr>
          <p:cNvPr id="7" name="Slide Number Placeholder 6">
            <a:extLst>
              <a:ext uri="{FF2B5EF4-FFF2-40B4-BE49-F238E27FC236}">
                <a16:creationId xmlns:a16="http://schemas.microsoft.com/office/drawing/2014/main" id="{4EB628E3-2BA8-3A4A-80B0-F9F94145643F}"/>
              </a:ext>
            </a:extLst>
          </p:cNvPr>
          <p:cNvSpPr>
            <a:spLocks noGrp="1"/>
          </p:cNvSpPr>
          <p:nvPr>
            <p:ph type="sldNum" sz="quarter" idx="12"/>
          </p:nvPr>
        </p:nvSpPr>
        <p:spPr/>
        <p:txBody>
          <a:bodyPr/>
          <a:lstStyle/>
          <a:p>
            <a:fld id="{2640E7B1-D759-0D45-A5A6-3618500123C7}" type="slidenum">
              <a:rPr lang="en-US" smtClean="0"/>
              <a:t>‹#›</a:t>
            </a:fld>
            <a:endParaRPr lang="en-US"/>
          </a:p>
        </p:txBody>
      </p:sp>
    </p:spTree>
    <p:extLst>
      <p:ext uri="{BB962C8B-B14F-4D97-AF65-F5344CB8AC3E}">
        <p14:creationId xmlns:p14="http://schemas.microsoft.com/office/powerpoint/2010/main" val="274034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01860-C0F1-C740-A238-258EB0E66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FD4F36-6CE4-4E49-98C6-544346270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4C48A6-E296-AF40-967D-65B8A15E90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3BC2A-E56B-8442-A8C9-33B6A27D6944}" type="datetime1">
              <a:rPr lang="en-GB" smtClean="0"/>
              <a:t>19/03/2022</a:t>
            </a:fld>
            <a:endParaRPr lang="en-US"/>
          </a:p>
        </p:txBody>
      </p:sp>
      <p:sp>
        <p:nvSpPr>
          <p:cNvPr id="5" name="Footer Placeholder 4">
            <a:extLst>
              <a:ext uri="{FF2B5EF4-FFF2-40B4-BE49-F238E27FC236}">
                <a16:creationId xmlns:a16="http://schemas.microsoft.com/office/drawing/2014/main" id="{C8290BD7-7A27-5E41-B249-5A45A1323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Motivational Gifts</a:t>
            </a:r>
          </a:p>
        </p:txBody>
      </p:sp>
      <p:sp>
        <p:nvSpPr>
          <p:cNvPr id="6" name="Slide Number Placeholder 5">
            <a:extLst>
              <a:ext uri="{FF2B5EF4-FFF2-40B4-BE49-F238E27FC236}">
                <a16:creationId xmlns:a16="http://schemas.microsoft.com/office/drawing/2014/main" id="{1F0991CC-D14B-C84D-8723-9D0722A063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0E7B1-D759-0D45-A5A6-3618500123C7}" type="slidenum">
              <a:rPr lang="en-US" smtClean="0"/>
              <a:t>‹#›</a:t>
            </a:fld>
            <a:endParaRPr lang="en-US"/>
          </a:p>
        </p:txBody>
      </p:sp>
    </p:spTree>
    <p:extLst>
      <p:ext uri="{BB962C8B-B14F-4D97-AF65-F5344CB8AC3E}">
        <p14:creationId xmlns:p14="http://schemas.microsoft.com/office/powerpoint/2010/main" val="231079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rom+12&amp;version=NRSV#fen-NRSV-28232b" TargetMode="External"/><Relationship Id="rId2" Type="http://schemas.openxmlformats.org/officeDocument/2006/relationships/hyperlink" Target="https://www.biblegateway.com/passage/?search=rom+12&amp;version=NRSV#fen-NRSV-28232a" TargetMode="Externa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hyperlink" Target="https://www.biblegateway.com/passage/?search=rom+12&amp;version=NRSV#fen-NRSV-28233d" TargetMode="External"/><Relationship Id="rId4" Type="http://schemas.openxmlformats.org/officeDocument/2006/relationships/hyperlink" Target="https://www.biblegateway.com/passage/?search=rom+12&amp;version=NRSV#fen-NRSV-28233c"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p:txBody>
          <a:bodyPr>
            <a:normAutofit/>
          </a:bodyPr>
          <a:lstStyle/>
          <a:p>
            <a:r>
              <a:rPr lang="en-US" dirty="0"/>
              <a:t>Motivational Gifts – </a:t>
            </a:r>
            <a:br>
              <a:rPr lang="en-US" dirty="0"/>
            </a:br>
            <a:r>
              <a:rPr lang="en-US" dirty="0"/>
              <a:t>Gifts of the Father</a:t>
            </a:r>
          </a:p>
        </p:txBody>
      </p:sp>
      <p:sp>
        <p:nvSpPr>
          <p:cNvPr id="3" name="Subtitle 2">
            <a:extLst>
              <a:ext uri="{FF2B5EF4-FFF2-40B4-BE49-F238E27FC236}">
                <a16:creationId xmlns:a16="http://schemas.microsoft.com/office/drawing/2014/main" id="{A3EE85F0-EEF2-BE44-8D38-9C2A17A58765}"/>
              </a:ext>
            </a:extLst>
          </p:cNvPr>
          <p:cNvSpPr>
            <a:spLocks noGrp="1"/>
          </p:cNvSpPr>
          <p:nvPr>
            <p:ph type="subTitle" idx="1"/>
          </p:nvPr>
        </p:nvSpPr>
        <p:spPr/>
        <p:txBody>
          <a:bodyPr/>
          <a:lstStyle/>
          <a:p>
            <a:r>
              <a:rPr lang="en-US" dirty="0"/>
              <a:t>Part 1</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7" name="Footer Placeholder 6">
            <a:extLst>
              <a:ext uri="{FF2B5EF4-FFF2-40B4-BE49-F238E27FC236}">
                <a16:creationId xmlns:a16="http://schemas.microsoft.com/office/drawing/2014/main" id="{A8F652F5-A1EA-4845-9BBE-4964E7BD2910}"/>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4140960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How do I know I’m doing the right thing?</a:t>
            </a:r>
            <a:br>
              <a:rPr lang="en-US" dirty="0"/>
            </a:br>
            <a:br>
              <a:rPr lang="en-US" dirty="0"/>
            </a:br>
            <a:r>
              <a:rPr lang="en-US" dirty="0"/>
              <a:t>Are you satisfied in what you’re doing?</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06484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030" name="Picture 6" descr="Saint Augustine Quote: “Desire only God, and your heart will be satisfied.”">
            <a:extLst>
              <a:ext uri="{FF2B5EF4-FFF2-40B4-BE49-F238E27FC236}">
                <a16:creationId xmlns:a16="http://schemas.microsoft.com/office/drawing/2014/main" id="{5B9B8DA1-0107-C54A-8949-EBED72535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399" y="796205"/>
            <a:ext cx="9347801" cy="526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21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We all need to be in the right place</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4098" name="Picture 2" descr="It Only Sucks to Be a Cog in the Machine When the Machine Is Capitalism ‹  Literary Hub">
            <a:extLst>
              <a:ext uri="{FF2B5EF4-FFF2-40B4-BE49-F238E27FC236}">
                <a16:creationId xmlns:a16="http://schemas.microsoft.com/office/drawing/2014/main" id="{E0F6B36E-F7BE-A24A-A9B3-256CB11B40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565329"/>
            <a:ext cx="10139384" cy="434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011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5122" name="Picture 2" descr="Business Success and The Art of Better Thinking - Simply Successful LLC">
            <a:extLst>
              <a:ext uri="{FF2B5EF4-FFF2-40B4-BE49-F238E27FC236}">
                <a16:creationId xmlns:a16="http://schemas.microsoft.com/office/drawing/2014/main" id="{0EA9674A-EBDB-8648-9D1C-EC959259C2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1755" y="885271"/>
            <a:ext cx="7764651" cy="5111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382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402956"/>
            <a:ext cx="11143281" cy="5749871"/>
          </a:xfrm>
        </p:spPr>
        <p:txBody>
          <a:bodyPr anchor="t">
            <a:noAutofit/>
          </a:bodyPr>
          <a:lstStyle/>
          <a:p>
            <a:r>
              <a:rPr lang="en-GB" sz="2400" dirty="0"/>
              <a:t>What is your gift?</a:t>
            </a:r>
            <a:br>
              <a:rPr lang="en-GB" sz="2400" dirty="0"/>
            </a:br>
            <a:br>
              <a:rPr lang="en-GB" sz="2400" dirty="0"/>
            </a:br>
            <a:r>
              <a:rPr lang="en-GB" sz="2400" dirty="0"/>
              <a:t>What are the characteristics of this gift?</a:t>
            </a:r>
            <a:br>
              <a:rPr lang="en-GB" sz="2400" dirty="0"/>
            </a:br>
            <a:r>
              <a:rPr lang="en-GB" sz="2400" dirty="0"/>
              <a:t> </a:t>
            </a:r>
            <a:br>
              <a:rPr lang="en-GB" sz="2400" dirty="0"/>
            </a:br>
            <a:r>
              <a:rPr lang="en-GB" sz="2400" dirty="0"/>
              <a:t>What are the strengths/joys?</a:t>
            </a:r>
            <a:br>
              <a:rPr lang="en-GB" sz="2400" dirty="0"/>
            </a:br>
            <a:r>
              <a:rPr lang="en-GB" sz="2400" dirty="0"/>
              <a:t> </a:t>
            </a:r>
            <a:br>
              <a:rPr lang="en-GB" sz="2400" dirty="0"/>
            </a:br>
            <a:r>
              <a:rPr lang="en-GB" sz="2400" dirty="0"/>
              <a:t>What are the difficulties/temptations?</a:t>
            </a:r>
            <a:br>
              <a:rPr lang="en-GB" sz="2400" dirty="0"/>
            </a:br>
            <a:r>
              <a:rPr lang="en-GB" sz="2400" dirty="0"/>
              <a:t> </a:t>
            </a:r>
            <a:br>
              <a:rPr lang="en-GB" sz="2400" dirty="0"/>
            </a:br>
            <a:r>
              <a:rPr lang="en-GB" sz="2400" dirty="0"/>
              <a:t>How do you exercise it in the Body of Christ?</a:t>
            </a:r>
            <a:br>
              <a:rPr lang="en-GB" sz="2400" dirty="0"/>
            </a:br>
            <a:r>
              <a:rPr lang="en-GB" sz="2400" dirty="0"/>
              <a:t> </a:t>
            </a:r>
            <a:br>
              <a:rPr lang="en-GB" sz="2400" dirty="0"/>
            </a:br>
            <a:r>
              <a:rPr lang="en-GB" sz="2400" dirty="0"/>
              <a:t>What is its purpose in the Body of Christ?</a:t>
            </a:r>
            <a:br>
              <a:rPr lang="en-GB" sz="2400" dirty="0"/>
            </a:br>
            <a:r>
              <a:rPr lang="en-GB" sz="2400" dirty="0"/>
              <a:t> </a:t>
            </a:r>
            <a:br>
              <a:rPr lang="en-GB" sz="2400" dirty="0"/>
            </a:br>
            <a:r>
              <a:rPr lang="en-GB" sz="2400" dirty="0"/>
              <a:t>Do I have a scriptural basis for moving in this gift?</a:t>
            </a:r>
            <a:br>
              <a:rPr lang="en-GB" sz="2400" dirty="0"/>
            </a:br>
            <a:r>
              <a:rPr lang="en-GB" sz="2400" dirty="0"/>
              <a:t> </a:t>
            </a:r>
            <a:br>
              <a:rPr lang="en-GB" sz="2400" dirty="0"/>
            </a:br>
            <a:r>
              <a:rPr lang="en-GB" sz="2400" dirty="0"/>
              <a:t>If so what is it?</a:t>
            </a:r>
            <a:br>
              <a:rPr lang="en-GB" sz="2400" dirty="0"/>
            </a:br>
            <a:br>
              <a:rPr lang="en-GB" sz="2400" dirty="0"/>
            </a:br>
            <a:r>
              <a:rPr lang="en-GB" sz="2400" dirty="0"/>
              <a:t>What other motivational gifts do I recognise in this context?</a:t>
            </a:r>
            <a:br>
              <a:rPr lang="en-GB" sz="2400" dirty="0"/>
            </a:br>
            <a:endParaRPr lang="en-US" sz="24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298988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r>
              <a:rPr lang="en-US" dirty="0"/>
              <a:t>So, where do I find</a:t>
            </a:r>
            <a:br>
              <a:rPr lang="en-US" dirty="0"/>
            </a:br>
            <a:r>
              <a:rPr lang="en-US" dirty="0"/>
              <a:t>these motivations</a:t>
            </a:r>
            <a:br>
              <a:rPr lang="en-US" dirty="0"/>
            </a:br>
            <a:r>
              <a:rPr lang="en-US" dirty="0"/>
              <a:t>you’ve been</a:t>
            </a:r>
            <a:br>
              <a:rPr lang="en-US" dirty="0"/>
            </a:br>
            <a:r>
              <a:rPr lang="en-US" dirty="0"/>
              <a:t>going on about?</a:t>
            </a:r>
            <a:br>
              <a:rPr lang="en-US" dirty="0"/>
            </a:br>
            <a:br>
              <a:rPr lang="en-US" dirty="0"/>
            </a:br>
            <a:r>
              <a:rPr lang="en-US" dirty="0"/>
              <a:t>Romans 12:1-8</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dirty="0"/>
              <a:t>Motivational Gifts</a:t>
            </a:r>
          </a:p>
        </p:txBody>
      </p:sp>
    </p:spTree>
    <p:extLst>
      <p:ext uri="{BB962C8B-B14F-4D97-AF65-F5344CB8AC3E}">
        <p14:creationId xmlns:p14="http://schemas.microsoft.com/office/powerpoint/2010/main" val="3152562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GB" sz="3000" dirty="0"/>
              <a:t>I appeal to you therefore, brothers and sisters,</a:t>
            </a:r>
            <a:r>
              <a:rPr lang="en-GB" sz="3000" baseline="30000" dirty="0"/>
              <a:t>[</a:t>
            </a:r>
            <a:r>
              <a:rPr lang="en-GB" sz="3000" baseline="30000" dirty="0">
                <a:hlinkClick r:id="rId2" tooltip="See footnote a"/>
              </a:rPr>
              <a:t>a</a:t>
            </a:r>
            <a:r>
              <a:rPr lang="en-GB" sz="3000" baseline="30000" dirty="0"/>
              <a:t>]</a:t>
            </a:r>
            <a:r>
              <a:rPr lang="en-GB" sz="3000" dirty="0"/>
              <a:t> by the mercies of God, to present your bodies as a living sacrifice, holy and acceptable to God, which is your spiritual</a:t>
            </a:r>
            <a:r>
              <a:rPr lang="en-GB" sz="3000" baseline="30000" dirty="0"/>
              <a:t>[</a:t>
            </a:r>
            <a:r>
              <a:rPr lang="en-GB" sz="3000" baseline="30000" dirty="0">
                <a:hlinkClick r:id="rId3" tooltip="See footnote b"/>
              </a:rPr>
              <a:t>b</a:t>
            </a:r>
            <a:r>
              <a:rPr lang="en-GB" sz="3000" baseline="30000" dirty="0"/>
              <a:t>]</a:t>
            </a:r>
            <a:r>
              <a:rPr lang="en-GB" sz="3000" dirty="0"/>
              <a:t> worship. </a:t>
            </a:r>
            <a:r>
              <a:rPr lang="en-GB" sz="3000" b="1" baseline="30000" dirty="0"/>
              <a:t>2 </a:t>
            </a:r>
            <a:r>
              <a:rPr lang="en-GB" sz="3000" dirty="0"/>
              <a:t>Do not be conformed to this world,</a:t>
            </a:r>
            <a:r>
              <a:rPr lang="en-GB" sz="3000" baseline="30000" dirty="0"/>
              <a:t>[</a:t>
            </a:r>
            <a:r>
              <a:rPr lang="en-GB" sz="3000" baseline="30000" dirty="0">
                <a:hlinkClick r:id="rId4" tooltip="See footnote c"/>
              </a:rPr>
              <a:t>c</a:t>
            </a:r>
            <a:r>
              <a:rPr lang="en-GB" sz="3000" baseline="30000" dirty="0"/>
              <a:t>]</a:t>
            </a:r>
            <a:r>
              <a:rPr lang="en-GB" sz="3000" dirty="0"/>
              <a:t> but be transformed by the renewing of your minds, so that you may discern what is the will of God—what is good and acceptable and perfect.</a:t>
            </a:r>
            <a:r>
              <a:rPr lang="en-GB" sz="3000" baseline="30000" dirty="0"/>
              <a:t>[</a:t>
            </a:r>
            <a:r>
              <a:rPr lang="en-GB" sz="3000" baseline="30000" dirty="0">
                <a:hlinkClick r:id="rId5" tooltip="See footnote d"/>
              </a:rPr>
              <a:t>d</a:t>
            </a:r>
            <a:r>
              <a:rPr lang="en-GB" sz="3000" baseline="30000" dirty="0"/>
              <a:t>]</a:t>
            </a:r>
            <a:br>
              <a:rPr lang="en-GB" sz="3000" dirty="0"/>
            </a:br>
            <a:r>
              <a:rPr lang="en-GB" sz="3000" b="1" baseline="30000" dirty="0"/>
              <a:t>3 </a:t>
            </a:r>
            <a:r>
              <a:rPr lang="en-GB" sz="3000" dirty="0"/>
              <a:t>For by the grace given to me I say to everyone among you not to think of yourself more highly than you ought to think, but to think with sober judgment, each according to the measure of faith that God has assigned. </a:t>
            </a:r>
            <a:r>
              <a:rPr lang="en-GB" sz="3000" b="1" baseline="30000" dirty="0"/>
              <a:t>4 </a:t>
            </a:r>
            <a:r>
              <a:rPr lang="en-GB" sz="3000" dirty="0"/>
              <a:t>For as in one body we have many members, and not all the members have the same function, </a:t>
            </a:r>
            <a:r>
              <a:rPr lang="en-GB" sz="3000" b="1" baseline="30000" dirty="0"/>
              <a:t>5 </a:t>
            </a:r>
            <a:r>
              <a:rPr lang="en-GB" sz="3000" dirty="0"/>
              <a:t>so we, who are many, are one body in Christ, and individually we are members one of another. </a:t>
            </a:r>
            <a:r>
              <a:rPr lang="en-GB" sz="3000" b="1" baseline="30000" dirty="0"/>
              <a:t>6 </a:t>
            </a:r>
            <a:r>
              <a:rPr lang="en-GB" sz="3000" dirty="0"/>
              <a:t>We have gifts that differ according to the grace given to us: prophecy, in proportion to faith; </a:t>
            </a:r>
            <a:r>
              <a:rPr lang="en-GB" sz="3000" b="1" baseline="30000" dirty="0"/>
              <a:t>7 </a:t>
            </a:r>
            <a:r>
              <a:rPr lang="en-GB" sz="3000" dirty="0"/>
              <a:t>ministry, in ministering; the teacher, in teaching; </a:t>
            </a:r>
            <a:r>
              <a:rPr lang="en-GB" sz="3000" b="1" baseline="30000" dirty="0"/>
              <a:t>8 </a:t>
            </a:r>
            <a:r>
              <a:rPr lang="en-GB" sz="3000" dirty="0"/>
              <a:t>the exhorter, in exhortation; the giver, in generosity; the leader, in diligence; the compassionate, in cheerfulness.</a:t>
            </a:r>
            <a:br>
              <a:rPr lang="en-GB" sz="3000" dirty="0"/>
            </a:br>
            <a:br>
              <a:rPr lang="en-GB" sz="3000" dirty="0"/>
            </a:b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6"/>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3452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r>
              <a:rPr lang="en-US" dirty="0"/>
              <a:t>First off – position before God</a:t>
            </a:r>
            <a:br>
              <a:rPr lang="en-US" dirty="0"/>
            </a:b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6148" name="Picture 4" descr="Living Sacrifice&quot; T-shirt by petermill | Redbubble">
            <a:extLst>
              <a:ext uri="{FF2B5EF4-FFF2-40B4-BE49-F238E27FC236}">
                <a16:creationId xmlns:a16="http://schemas.microsoft.com/office/drawing/2014/main" id="{8F495CD1-1F29-974B-9D39-518FA746F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5128" y="1946600"/>
            <a:ext cx="4237495" cy="4237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464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2050" name="Picture 2" descr="Scripture Memory Song If anyone is in Christ 2 II Corinthians 5:17 - YouTube">
            <a:extLst>
              <a:ext uri="{FF2B5EF4-FFF2-40B4-BE49-F238E27FC236}">
                <a16:creationId xmlns:a16="http://schemas.microsoft.com/office/drawing/2014/main" id="{184CCDA4-8933-244F-A5BE-6D7358BF5C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910675"/>
            <a:ext cx="9204720" cy="518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9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The old has gone,</a:t>
            </a:r>
            <a:br>
              <a:rPr lang="en-US" dirty="0"/>
            </a:br>
            <a:r>
              <a:rPr lang="en-US" dirty="0"/>
              <a:t>The new has come … </a:t>
            </a:r>
            <a:br>
              <a:rPr lang="en-US" dirty="0"/>
            </a:br>
            <a:br>
              <a:rPr lang="en-US" dirty="0"/>
            </a:br>
            <a:r>
              <a:rPr lang="en-US" dirty="0"/>
              <a:t>but the new seems to need some attention!</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411689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US" dirty="0"/>
              <a:t>Every Christian has one of the 7</a:t>
            </a:r>
            <a:br>
              <a:rPr lang="en-US" dirty="0"/>
            </a:br>
            <a:br>
              <a:rPr lang="en-US" dirty="0"/>
            </a:br>
            <a:r>
              <a:rPr lang="en-US" dirty="0"/>
              <a:t>It’s our prime motivation for God releasing His potential in us</a:t>
            </a:r>
            <a:br>
              <a:rPr lang="en-US" dirty="0"/>
            </a:br>
            <a:br>
              <a:rPr lang="en-US" dirty="0"/>
            </a:br>
            <a:r>
              <a:rPr lang="en-US" dirty="0"/>
              <a:t>It’s how we come into security with Him</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916297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r>
              <a:rPr lang="en-US" dirty="0"/>
              <a:t>Transformation is needed</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a:xfrm>
            <a:off x="2882618" y="6176662"/>
            <a:ext cx="6211954" cy="768357"/>
          </a:xfrm>
        </p:spPr>
        <p:txBody>
          <a:bodyPr/>
          <a:lstStyle/>
          <a:p>
            <a:r>
              <a:rPr lang="en-US" dirty="0"/>
              <a:t>Motivational Gifts</a:t>
            </a:r>
          </a:p>
        </p:txBody>
      </p:sp>
      <p:pic>
        <p:nvPicPr>
          <p:cNvPr id="7170" name="Picture 2" descr="Transformation - SpringTide Procurement">
            <a:extLst>
              <a:ext uri="{FF2B5EF4-FFF2-40B4-BE49-F238E27FC236}">
                <a16:creationId xmlns:a16="http://schemas.microsoft.com/office/drawing/2014/main" id="{BBC1D013-E5F9-0A4F-9356-D24030659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639" y="1844298"/>
            <a:ext cx="10636719" cy="3394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04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3314" name="Picture 2" descr="Not By Might, Nor By Power, But By My Spirit! 04/04 by Lets Talk Real Talk1  | The Bible">
            <a:extLst>
              <a:ext uri="{FF2B5EF4-FFF2-40B4-BE49-F238E27FC236}">
                <a16:creationId xmlns:a16="http://schemas.microsoft.com/office/drawing/2014/main" id="{215535C3-CDF7-E943-B4E6-DFF8A92FF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763" y="484322"/>
            <a:ext cx="8126277" cy="6094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343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We present ourselves as a sacrifice</a:t>
            </a:r>
            <a:br>
              <a:rPr lang="en-US" dirty="0"/>
            </a:br>
            <a:br>
              <a:rPr lang="en-US" dirty="0"/>
            </a:br>
            <a:r>
              <a:rPr lang="en-US" dirty="0"/>
              <a:t>He changes us</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801750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lvl="0"/>
            <a:r>
              <a:rPr lang="en-GB" dirty="0"/>
              <a:t>The ones who need all,</a:t>
            </a:r>
            <a:br>
              <a:rPr lang="en-GB" dirty="0"/>
            </a:br>
            <a:r>
              <a:rPr lang="en-GB" dirty="0"/>
              <a:t>submitting</a:t>
            </a:r>
            <a:br>
              <a:rPr lang="en-GB" dirty="0"/>
            </a:br>
            <a:r>
              <a:rPr lang="en-GB" dirty="0"/>
              <a:t>to THE ONE who </a:t>
            </a:r>
            <a:r>
              <a:rPr lang="en-GB" u="sng" dirty="0"/>
              <a:t>has</a:t>
            </a:r>
            <a:r>
              <a:rPr lang="en-GB" dirty="0"/>
              <a:t> all</a:t>
            </a:r>
            <a:r>
              <a:rPr lang="en-GB" i="1" dirty="0"/>
              <a:t>.</a:t>
            </a:r>
            <a:br>
              <a:rPr lang="en-GB" i="1" dirty="0"/>
            </a:br>
            <a:br>
              <a:rPr lang="en-GB" i="1" dirty="0"/>
            </a:br>
            <a:r>
              <a:rPr lang="en-GB" i="1" dirty="0"/>
              <a:t>That is our worship!</a:t>
            </a:r>
            <a:endParaRPr lang="en-GB"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373963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Why?</a:t>
            </a:r>
            <a:br>
              <a:rPr lang="en-US" dirty="0"/>
            </a:br>
            <a:r>
              <a:rPr lang="en-US" dirty="0"/>
              <a:t>To heal the brokenness</a:t>
            </a:r>
            <a:br>
              <a:rPr lang="en-US" dirty="0"/>
            </a:br>
            <a:r>
              <a:rPr lang="en-US" dirty="0"/>
              <a:t>and re-shape us</a:t>
            </a:r>
            <a:br>
              <a:rPr lang="en-US" dirty="0"/>
            </a:br>
            <a:r>
              <a:rPr lang="en-US" dirty="0"/>
              <a:t>=</a:t>
            </a:r>
            <a:br>
              <a:rPr lang="en-US" dirty="0"/>
            </a:br>
            <a:r>
              <a:rPr lang="en-US" dirty="0"/>
              <a:t>transformation into the likeness</a:t>
            </a:r>
            <a:br>
              <a:rPr lang="en-US" dirty="0"/>
            </a:br>
            <a:r>
              <a:rPr lang="en-US" dirty="0"/>
              <a:t>of Jesus</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60278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Why all this preamble?</a:t>
            </a:r>
            <a:br>
              <a:rPr lang="en-US" dirty="0"/>
            </a:br>
            <a:r>
              <a:rPr lang="en-US" dirty="0"/>
              <a:t>Why can’t we get onto the gifts?</a:t>
            </a:r>
            <a:br>
              <a:rPr lang="en-US" dirty="0"/>
            </a:br>
            <a:br>
              <a:rPr lang="en-US" dirty="0"/>
            </a:br>
            <a:r>
              <a:rPr lang="en-US" dirty="0"/>
              <a:t>Because this transformation = what the church is supposed to be.</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323232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US" dirty="0"/>
              <a:t>Rom 12:3</a:t>
            </a:r>
            <a:br>
              <a:rPr lang="en-US" dirty="0"/>
            </a:br>
            <a:r>
              <a:rPr lang="en-GB" dirty="0"/>
              <a:t>For by the grace given to me I say to everyone among you not to think of yourself more highly than you ought to think, but to think with sober judgment, each according to the measure of faith that God has assigned.</a:t>
            </a: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743695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You and me – we have a measure of faith</a:t>
            </a:r>
            <a:br>
              <a:rPr lang="en-US" dirty="0"/>
            </a:br>
            <a:br>
              <a:rPr lang="en-US" dirty="0"/>
            </a:br>
            <a:r>
              <a:rPr lang="en-US" dirty="0"/>
              <a:t>We are necessary, indispensable, to each other</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41048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6034087"/>
          </a:xfrm>
        </p:spPr>
        <p:txBody>
          <a:bodyPr anchor="t">
            <a:normAutofit fontScale="90000"/>
          </a:bodyPr>
          <a:lstStyle/>
          <a:p>
            <a:pPr algn="l"/>
            <a:r>
              <a:rPr lang="en-US" dirty="0"/>
              <a:t>And finally, the 7 motivations</a:t>
            </a:r>
            <a:br>
              <a:rPr lang="en-US" dirty="0"/>
            </a:br>
            <a:r>
              <a:rPr lang="en-US" dirty="0"/>
              <a:t>	Prophecy</a:t>
            </a:r>
            <a:br>
              <a:rPr lang="en-US" dirty="0"/>
            </a:br>
            <a:r>
              <a:rPr lang="en-US" dirty="0"/>
              <a:t>	Serving</a:t>
            </a:r>
            <a:br>
              <a:rPr lang="en-US" dirty="0"/>
            </a:br>
            <a:r>
              <a:rPr lang="en-US" dirty="0"/>
              <a:t>	Teaching</a:t>
            </a:r>
            <a:br>
              <a:rPr lang="en-US" dirty="0"/>
            </a:br>
            <a:r>
              <a:rPr lang="en-US" dirty="0"/>
              <a:t>	Exhorting</a:t>
            </a:r>
            <a:br>
              <a:rPr lang="en-US" dirty="0"/>
            </a:br>
            <a:r>
              <a:rPr lang="en-US" dirty="0"/>
              <a:t>	Giving</a:t>
            </a:r>
            <a:br>
              <a:rPr lang="en-US" dirty="0"/>
            </a:br>
            <a:r>
              <a:rPr lang="en-US" dirty="0"/>
              <a:t>	Leading</a:t>
            </a:r>
            <a:br>
              <a:rPr lang="en-US" dirty="0"/>
            </a:br>
            <a:r>
              <a:rPr lang="en-US" dirty="0"/>
              <a:t>	Mercy giving</a:t>
            </a:r>
            <a:br>
              <a:rPr lang="en-US" dirty="0"/>
            </a:b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578274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r>
              <a:rPr lang="en-US" dirty="0"/>
              <a:t>How do I discover mine, then?</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28813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But before we dive into them … </a:t>
            </a:r>
            <a:br>
              <a:rPr lang="en-US" dirty="0"/>
            </a:br>
            <a:br>
              <a:rPr lang="en-US" dirty="0"/>
            </a:br>
            <a:r>
              <a:rPr lang="en-US" dirty="0"/>
              <a:t>a bit of </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8194" name="Picture 2" descr="CONTEXT Text on Red Round Grungy Stamp Stock Illustration - Illustration of  context, sign: 209327288">
            <a:extLst>
              <a:ext uri="{FF2B5EF4-FFF2-40B4-BE49-F238E27FC236}">
                <a16:creationId xmlns:a16="http://schemas.microsoft.com/office/drawing/2014/main" id="{51D5FFD5-8492-3044-9E1E-6C99334EEF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3545" y="1951766"/>
            <a:ext cx="4153545" cy="4153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71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Whilst we will all move in more than our own one</a:t>
            </a:r>
            <a:br>
              <a:rPr lang="en-US" dirty="0"/>
            </a:br>
            <a:br>
              <a:rPr lang="en-US" dirty="0"/>
            </a:br>
            <a:r>
              <a:rPr lang="en-US" dirty="0"/>
              <a:t>there is one that feels natural, it fits, it really is me. </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764526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r>
              <a:rPr lang="en-US" dirty="0"/>
              <a:t>I’m going to list</a:t>
            </a:r>
            <a:br>
              <a:rPr lang="en-US" dirty="0"/>
            </a:br>
            <a:r>
              <a:rPr lang="en-US" dirty="0"/>
              <a:t>characteristics of each one</a:t>
            </a:r>
            <a:br>
              <a:rPr lang="en-US" dirty="0"/>
            </a:br>
            <a:r>
              <a:rPr lang="en-US" dirty="0"/>
              <a:t>in turn and somewhere</a:t>
            </a:r>
            <a:br>
              <a:rPr lang="en-US" dirty="0"/>
            </a:br>
            <a:r>
              <a:rPr lang="en-US" dirty="0"/>
              <a:t>in all this you’ll go ….</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254103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9189813" y="-656769"/>
            <a:ext cx="30143520" cy="8903392"/>
          </a:xfrm>
        </p:spPr>
        <p:txBody>
          <a:bodyPr anchor="t">
            <a:normAutofit/>
          </a:bodyPr>
          <a:lstStyle/>
          <a:p>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4338" name="Picture 2" descr="That's me! - caillou | Meme Generator">
            <a:extLst>
              <a:ext uri="{FF2B5EF4-FFF2-40B4-BE49-F238E27FC236}">
                <a16:creationId xmlns:a16="http://schemas.microsoft.com/office/drawing/2014/main" id="{018FA5D8-09B1-6C4A-9EBA-E4D1C7F6CE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176" y="293176"/>
            <a:ext cx="6183824" cy="6183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966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b="1" dirty="0"/>
              <a:t>7 motivations into 2 categories</a:t>
            </a:r>
            <a:br>
              <a:rPr lang="en-US" dirty="0"/>
            </a:br>
            <a:r>
              <a:rPr lang="en-US" u="sng" dirty="0"/>
              <a:t>Speaking motivations of:</a:t>
            </a:r>
            <a:br>
              <a:rPr lang="en-US" dirty="0"/>
            </a:br>
            <a:r>
              <a:rPr lang="en-US" dirty="0"/>
              <a:t>prophecy; exhortation; teaching</a:t>
            </a:r>
            <a:br>
              <a:rPr lang="en-US" dirty="0"/>
            </a:br>
            <a:br>
              <a:rPr lang="en-US" dirty="0"/>
            </a:br>
            <a:r>
              <a:rPr lang="en-US" u="sng" dirty="0"/>
              <a:t>Serving motivations of:</a:t>
            </a:r>
            <a:br>
              <a:rPr lang="en-US" u="sng" dirty="0"/>
            </a:br>
            <a:r>
              <a:rPr lang="en-US" dirty="0"/>
              <a:t>serving; giving; leading; mercy </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405202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u="sng" dirty="0"/>
              <a:t>Prophecy – to declare God’s word</a:t>
            </a:r>
            <a:br>
              <a:rPr lang="en-US" dirty="0"/>
            </a:br>
            <a:br>
              <a:rPr lang="en-US" dirty="0"/>
            </a:br>
            <a:r>
              <a:rPr lang="en-US" dirty="0"/>
              <a:t>Gift of insight</a:t>
            </a:r>
            <a:br>
              <a:rPr lang="en-US" dirty="0"/>
            </a:br>
            <a:r>
              <a:rPr lang="en-US" dirty="0"/>
              <a:t>Eyes &amp; ears of the body, maybe</a:t>
            </a:r>
            <a:br>
              <a:rPr lang="en-US" dirty="0"/>
            </a:br>
            <a:r>
              <a:rPr lang="en-US" dirty="0"/>
              <a:t>Motivation is to declare the truth</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766621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lvl="0" algn="l"/>
            <a:r>
              <a:rPr lang="en-GB" sz="4400" dirty="0"/>
              <a:t>True prophetic words will always:</a:t>
            </a:r>
            <a:br>
              <a:rPr lang="en-GB" sz="4400" dirty="0"/>
            </a:br>
            <a:r>
              <a:rPr lang="en-GB" sz="4400" dirty="0"/>
              <a:t>* strengthen, improve, repair, comfort, build up others. (1 Cor 14:3)</a:t>
            </a:r>
            <a:br>
              <a:rPr lang="en-GB" sz="4400" dirty="0"/>
            </a:br>
            <a:r>
              <a:rPr lang="en-GB" sz="4400" dirty="0"/>
              <a:t>* bring accountability to the Body - often inner heart motives and agendas are laid bare as this gift functions.</a:t>
            </a:r>
            <a:br>
              <a:rPr lang="en-GB" sz="4400" dirty="0"/>
            </a:br>
            <a:r>
              <a:rPr lang="en-GB" sz="4400" dirty="0"/>
              <a:t>* bring conviction - awareness of God's presence</a:t>
            </a:r>
            <a:br>
              <a:rPr lang="en-GB" sz="4400" dirty="0"/>
            </a:br>
            <a:r>
              <a:rPr lang="en-GB" sz="4400" dirty="0"/>
              <a:t>* brings people to their knees to worship God          </a:t>
            </a:r>
            <a:br>
              <a:rPr lang="en-GB" sz="4600" dirty="0"/>
            </a:br>
            <a:br>
              <a:rPr lang="en-US" sz="4600" dirty="0"/>
            </a:br>
            <a:endParaRPr lang="en-US" sz="46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306290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682445"/>
          </a:xfrm>
        </p:spPr>
        <p:txBody>
          <a:bodyPr anchor="t">
            <a:normAutofit fontScale="90000"/>
          </a:bodyPr>
          <a:lstStyle/>
          <a:p>
            <a:pPr algn="l"/>
            <a:r>
              <a:rPr lang="en-US" sz="2400" dirty="0"/>
              <a:t>* very familiar with HS, very aware of their dependence on Him, have a deep desire to be with God</a:t>
            </a:r>
            <a:br>
              <a:rPr lang="en-US" sz="2400" dirty="0"/>
            </a:br>
            <a:r>
              <a:rPr lang="en-US" sz="2400" dirty="0"/>
              <a:t>* they speak from perceptive insight, not knowledge - it’s what they ‘see’ and it’s clear &amp; obvious to them</a:t>
            </a:r>
            <a:br>
              <a:rPr lang="en-US" sz="2400" dirty="0"/>
            </a:br>
            <a:r>
              <a:rPr lang="en-US" sz="2400" dirty="0"/>
              <a:t>* can therefore be impulsive, but not necessarily</a:t>
            </a:r>
            <a:br>
              <a:rPr lang="en-US" sz="2400" dirty="0"/>
            </a:br>
            <a:r>
              <a:rPr lang="en-US" sz="2400" dirty="0"/>
              <a:t>* more forth telling than foretelling</a:t>
            </a:r>
            <a:br>
              <a:rPr lang="en-US" sz="2400" dirty="0"/>
            </a:br>
            <a:r>
              <a:rPr lang="en-US" sz="2400" dirty="0"/>
              <a:t>* tend to be good at discerning motivational gifts</a:t>
            </a:r>
            <a:br>
              <a:rPr lang="en-US" sz="2400" dirty="0"/>
            </a:br>
            <a:r>
              <a:rPr lang="en-US" sz="2400" dirty="0"/>
              <a:t>* can divide the issue from the person – can be seen as radical, intolerant, dogmatic</a:t>
            </a:r>
            <a:br>
              <a:rPr lang="en-US" sz="2400" dirty="0"/>
            </a:br>
            <a:r>
              <a:rPr lang="en-US" sz="2400" dirty="0"/>
              <a:t>* but it’s because truth matters to them</a:t>
            </a:r>
            <a:br>
              <a:rPr lang="en-US" sz="2400" dirty="0"/>
            </a:br>
            <a:r>
              <a:rPr lang="en-US" sz="2400" dirty="0"/>
              <a:t>* tough and tender</a:t>
            </a:r>
            <a:br>
              <a:rPr lang="en-US" sz="2400" dirty="0"/>
            </a:br>
            <a:r>
              <a:rPr lang="en-US" sz="2400" dirty="0"/>
              <a:t>* want God’s cleansing of all their dark areas as they want nothing between them &amp; Him</a:t>
            </a:r>
            <a:br>
              <a:rPr lang="en-US" sz="2400" dirty="0"/>
            </a:br>
            <a:r>
              <a:rPr lang="en-US" sz="2400" dirty="0"/>
              <a:t>* can be broken people, hard on themselves</a:t>
            </a:r>
            <a:br>
              <a:rPr lang="en-US" sz="2400" dirty="0"/>
            </a:br>
            <a:r>
              <a:rPr lang="en-US" sz="2400" dirty="0"/>
              <a:t>* aware of their unworthiness</a:t>
            </a:r>
            <a:br>
              <a:rPr lang="en-US" sz="2400" dirty="0"/>
            </a:br>
            <a:r>
              <a:rPr lang="en-US" sz="2400" dirty="0"/>
              <a:t>* desire others are freed from their own darkness – but by God</a:t>
            </a:r>
            <a:br>
              <a:rPr lang="en-US" sz="2400" dirty="0"/>
            </a:br>
            <a:r>
              <a:rPr lang="en-US" sz="2400" dirty="0"/>
              <a:t>* can ‘see’ people’s motives and look for repentance</a:t>
            </a:r>
            <a:br>
              <a:rPr lang="en-US" sz="2400" dirty="0"/>
            </a:br>
            <a:r>
              <a:rPr lang="en-US" sz="2400" dirty="0"/>
              <a:t>* can seem distant, abstracted, tough, hard, too direct, insensitive</a:t>
            </a:r>
            <a:br>
              <a:rPr lang="en-US" sz="2400" dirty="0"/>
            </a:br>
            <a:r>
              <a:rPr lang="en-US" sz="2400" dirty="0"/>
              <a:t>* would rather be an outcast than be disobedient and hurt their relationship with God</a:t>
            </a:r>
            <a:br>
              <a:rPr lang="en-US" sz="2400" dirty="0"/>
            </a:br>
            <a:r>
              <a:rPr lang="en-US" sz="2400" dirty="0"/>
              <a:t>* Dynamic</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955388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US" u="sng" dirty="0"/>
              <a:t>Exhorting or encouragement</a:t>
            </a:r>
            <a:br>
              <a:rPr lang="en-US" dirty="0"/>
            </a:br>
            <a:br>
              <a:rPr lang="en-US" dirty="0"/>
            </a:br>
            <a:r>
              <a:rPr lang="en-US" dirty="0"/>
              <a:t>Motivation is to encourage others to 	grow in spiritual ways</a:t>
            </a:r>
            <a:br>
              <a:rPr lang="en-US" dirty="0"/>
            </a:br>
            <a:r>
              <a:rPr lang="en-US" dirty="0"/>
              <a:t>Strong life-related gift</a:t>
            </a:r>
            <a:br>
              <a:rPr lang="en-US" dirty="0"/>
            </a:br>
            <a:r>
              <a:rPr lang="en-US" dirty="0"/>
              <a:t>Tends to </a:t>
            </a:r>
            <a:r>
              <a:rPr lang="en-US" dirty="0" err="1"/>
              <a:t>centre</a:t>
            </a:r>
            <a:r>
              <a:rPr lang="en-US" dirty="0"/>
              <a:t> on experience</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354661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682445"/>
          </a:xfrm>
        </p:spPr>
        <p:txBody>
          <a:bodyPr anchor="t">
            <a:noAutofit/>
          </a:bodyPr>
          <a:lstStyle/>
          <a:p>
            <a:r>
              <a:rPr lang="en-GB" sz="5400" dirty="0"/>
              <a:t>An exhorter's pleasure</a:t>
            </a:r>
            <a:br>
              <a:rPr lang="en-GB" sz="5400" dirty="0"/>
            </a:br>
            <a:r>
              <a:rPr lang="en-GB" sz="5400" dirty="0"/>
              <a:t>is to see people</a:t>
            </a:r>
            <a:br>
              <a:rPr lang="en-GB" sz="5400" dirty="0"/>
            </a:br>
            <a:r>
              <a:rPr lang="en-GB" sz="5400" dirty="0"/>
              <a:t>move towards maturity</a:t>
            </a:r>
            <a:br>
              <a:rPr lang="en-GB" sz="5400" dirty="0"/>
            </a:br>
            <a:r>
              <a:rPr lang="en-GB" sz="5400" dirty="0"/>
              <a:t>and be established in social, life,  &amp; personal relationships. </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439244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Barnabas – son of encouragement</a:t>
            </a:r>
            <a:br>
              <a:rPr lang="en-US" dirty="0"/>
            </a:br>
            <a:r>
              <a:rPr lang="en-US" dirty="0"/>
              <a:t>His name was changed to this, such was this so obviously his motivation</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4677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026" name="Picture 2" descr="You Matter To God - FaithGateway">
            <a:extLst>
              <a:ext uri="{FF2B5EF4-FFF2-40B4-BE49-F238E27FC236}">
                <a16:creationId xmlns:a16="http://schemas.microsoft.com/office/drawing/2014/main" id="{B27C90B0-7D9B-F945-AA1B-A7888E6BD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322" y="723053"/>
            <a:ext cx="9193078" cy="556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206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494420"/>
          </a:xfrm>
        </p:spPr>
        <p:txBody>
          <a:bodyPr anchor="t">
            <a:noAutofit/>
          </a:bodyPr>
          <a:lstStyle/>
          <a:p>
            <a:pPr lvl="0" algn="l"/>
            <a:r>
              <a:rPr lang="en-GB" sz="2200" dirty="0"/>
              <a:t>* Knows delight when he sees people thriving and eager to go on (Acts 11:23). Having seen the grace of God had been at work in them, he exhorted them to remain faithful with steadfast purpose.</a:t>
            </a:r>
            <a:br>
              <a:rPr lang="en-GB" sz="2200" dirty="0"/>
            </a:br>
            <a:r>
              <a:rPr lang="en-GB" sz="2200" dirty="0"/>
              <a:t>* His message appealed to the will. Always encourages the making of choices</a:t>
            </a:r>
            <a:br>
              <a:rPr lang="en-GB" sz="2200" dirty="0"/>
            </a:br>
            <a:r>
              <a:rPr lang="en-GB" sz="2200" dirty="0"/>
              <a:t>* Wants consequences to follow</a:t>
            </a:r>
            <a:br>
              <a:rPr lang="en-GB" sz="2200" dirty="0"/>
            </a:br>
            <a:r>
              <a:rPr lang="en-GB" sz="2200" dirty="0"/>
              <a:t>* returned to a previously established group to encourage them to go on (Acts 14:22)</a:t>
            </a:r>
            <a:br>
              <a:rPr lang="en-GB" sz="2200" dirty="0"/>
            </a:br>
            <a:r>
              <a:rPr lang="en-GB" sz="2200" dirty="0"/>
              <a:t>* Practical personal involvement (Acts 15:39)</a:t>
            </a:r>
            <a:br>
              <a:rPr lang="en-GB" sz="2200" dirty="0"/>
            </a:br>
            <a:r>
              <a:rPr lang="en-GB" sz="2200" dirty="0"/>
              <a:t>* Tends to be positive and does not give up on people easily.</a:t>
            </a:r>
            <a:br>
              <a:rPr lang="en-GB" sz="2200" dirty="0"/>
            </a:br>
            <a:r>
              <a:rPr lang="en-GB" sz="2200" dirty="0"/>
              <a:t>* He wants to see change, healing growth, it's just in his heart and he is willing to put up with the negative because he wants to see people grow.</a:t>
            </a:r>
            <a:br>
              <a:rPr lang="en-GB" sz="2200" dirty="0"/>
            </a:br>
            <a:r>
              <a:rPr lang="en-GB" sz="2200" dirty="0"/>
              <a:t>* Acts like a spiritual father speaking to children (1 </a:t>
            </a:r>
            <a:r>
              <a:rPr lang="en-GB" sz="2200" dirty="0" err="1"/>
              <a:t>Thess</a:t>
            </a:r>
            <a:r>
              <a:rPr lang="en-GB" sz="2200" dirty="0"/>
              <a:t> 2:11)</a:t>
            </a:r>
            <a:br>
              <a:rPr lang="en-GB" sz="2200" dirty="0"/>
            </a:br>
            <a:r>
              <a:rPr lang="en-GB" sz="2200" dirty="0"/>
              <a:t>* Comforts and encourages</a:t>
            </a:r>
            <a:br>
              <a:rPr lang="en-GB" sz="2200" dirty="0"/>
            </a:br>
            <a:r>
              <a:rPr lang="en-GB" sz="2200" dirty="0"/>
              <a:t>* An evangelist pants after souls but an exhorter is touched by those struggling to move in the Kingdom</a:t>
            </a:r>
            <a:br>
              <a:rPr lang="en-GB" sz="2200" dirty="0"/>
            </a:br>
            <a:r>
              <a:rPr lang="en-GB" sz="2200" dirty="0"/>
              <a:t>* they do not think of themselves more highly than they ought</a:t>
            </a:r>
            <a:br>
              <a:rPr lang="en-GB" sz="2200" dirty="0"/>
            </a:br>
            <a:r>
              <a:rPr lang="en-GB" sz="2200" dirty="0"/>
              <a:t>* they recognise the need for connection and collegiality; they are companions for the journey</a:t>
            </a:r>
            <a:br>
              <a:rPr lang="en-GB" sz="2200" dirty="0"/>
            </a:br>
            <a:r>
              <a:rPr lang="en-GB" sz="2200" dirty="0"/>
              <a:t>* experience great joy &amp; satisfaction when they see others move in grace</a:t>
            </a:r>
            <a:br>
              <a:rPr lang="en-GB" sz="2200" dirty="0"/>
            </a:br>
            <a:r>
              <a:rPr lang="en-GB" sz="2200" dirty="0"/>
              <a:t>* find it hard to give up on the the most disobedient or reluctant people</a:t>
            </a: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024292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494420"/>
          </a:xfrm>
        </p:spPr>
        <p:txBody>
          <a:bodyPr anchor="t">
            <a:noAutofit/>
          </a:bodyPr>
          <a:lstStyle/>
          <a:p>
            <a:pPr lvl="0" algn="l"/>
            <a:r>
              <a:rPr lang="en-GB" sz="2200" dirty="0"/>
              <a:t>* Prepared to compromise therefore</a:t>
            </a:r>
            <a:br>
              <a:rPr lang="en-GB" sz="2200" dirty="0"/>
            </a:br>
            <a:r>
              <a:rPr lang="en-GB" sz="2200" dirty="0"/>
              <a:t>* self-actualising, life-centred, experience-centred folk</a:t>
            </a:r>
            <a:br>
              <a:rPr lang="en-GB" sz="2200" dirty="0"/>
            </a:br>
            <a:r>
              <a:rPr lang="en-GB" sz="2200" dirty="0"/>
              <a:t>* they want results – the word has to become flesh for them</a:t>
            </a:r>
            <a:br>
              <a:rPr lang="en-GB" sz="2200" dirty="0"/>
            </a:br>
            <a:r>
              <a:rPr lang="en-GB" sz="2200" dirty="0"/>
              <a:t>* can find difficulty with other’s unwillingness or apathy</a:t>
            </a:r>
            <a:br>
              <a:rPr lang="en-GB" sz="2200" dirty="0"/>
            </a:br>
            <a:r>
              <a:rPr lang="en-GB" sz="2200" dirty="0"/>
              <a:t>* need everyone’s attention when speaking publicly</a:t>
            </a:r>
            <a:br>
              <a:rPr lang="en-GB" sz="2200" dirty="0"/>
            </a:br>
            <a:r>
              <a:rPr lang="en-GB" sz="2200" dirty="0"/>
              <a:t>* not systematic theologians rather they want to sit and talk things through</a:t>
            </a:r>
            <a:br>
              <a:rPr lang="en-GB" sz="2200" dirty="0"/>
            </a:br>
            <a:r>
              <a:rPr lang="en-GB" sz="2200" dirty="0"/>
              <a:t>* very strong in practical, experiential situations</a:t>
            </a:r>
            <a:br>
              <a:rPr lang="en-GB" sz="2200" dirty="0"/>
            </a:br>
            <a:r>
              <a:rPr lang="en-GB" sz="2200" dirty="0"/>
              <a:t>* likely to be ready with 10 steps and 3 ways to work through to your freedom</a:t>
            </a:r>
            <a:br>
              <a:rPr lang="en-GB" sz="2200" dirty="0"/>
            </a:br>
            <a:r>
              <a:rPr lang="en-GB" sz="2200" dirty="0"/>
              <a:t>* strong, confident  optimism is a hallmark of this gift</a:t>
            </a: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45122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US" u="sng" dirty="0"/>
              <a:t>Teaching</a:t>
            </a:r>
            <a:br>
              <a:rPr lang="en-US" dirty="0"/>
            </a:br>
            <a:br>
              <a:rPr lang="en-US" dirty="0"/>
            </a:br>
            <a:r>
              <a:rPr lang="en-US" dirty="0"/>
              <a:t>Motivation is to search out and validate truth which has to be declared;</a:t>
            </a:r>
            <a:br>
              <a:rPr lang="en-US" dirty="0"/>
            </a:br>
            <a:r>
              <a:rPr lang="en-US" dirty="0"/>
              <a:t>to indoctrinate &amp; lead others into revealed truth:</a:t>
            </a:r>
            <a:br>
              <a:rPr lang="en-US" dirty="0"/>
            </a:br>
            <a:r>
              <a:rPr lang="en-US" dirty="0"/>
              <a:t>clarifying truth &amp; imparting knowledge</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960612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algn="l"/>
            <a:r>
              <a:rPr lang="en-GB" sz="2200" dirty="0"/>
              <a:t>* There will be strong indications in our personality of this gift.</a:t>
            </a:r>
            <a:br>
              <a:rPr lang="en-GB" sz="2200" dirty="0"/>
            </a:br>
            <a:r>
              <a:rPr lang="en-GB" sz="2200" dirty="0"/>
              <a:t>* We will place great emphasis on facts and emphasise the accuracy of words. </a:t>
            </a:r>
            <a:br>
              <a:rPr lang="en-GB" sz="2200" dirty="0"/>
            </a:br>
            <a:r>
              <a:rPr lang="en-GB" sz="2200" dirty="0"/>
              <a:t>* Look for precision - people with this gift will want to correct error when they see it</a:t>
            </a:r>
            <a:br>
              <a:rPr lang="en-GB" sz="2200" dirty="0"/>
            </a:br>
            <a:r>
              <a:rPr lang="en-GB" sz="2200" dirty="0"/>
              <a:t>* Teachers can tend towards the view that their gift is foundational, which it is not, and can become doctrinaire, even a little dogmatic. God has put them in the Body to 'protect', as it were, the truth.  </a:t>
            </a:r>
            <a:br>
              <a:rPr lang="en-GB" sz="2200" dirty="0"/>
            </a:br>
            <a:r>
              <a:rPr lang="en-GB" sz="2200" dirty="0"/>
              <a:t>* They can have a hesitation to learn from others. They will usually want to test and clarify what is being said to them: to make sure that the one teaching them is correct; they will question their credentials and document and authenticate truth. </a:t>
            </a:r>
            <a:br>
              <a:rPr lang="en-GB" sz="2200" dirty="0"/>
            </a:br>
            <a:r>
              <a:rPr lang="en-GB" sz="2200" dirty="0"/>
              <a:t>* They will test the knowledge of those who teach them. They are not being bull-headed, and it is just the way they are. They strongly resist scripture quoted out of context - to them the context is very important and you have to see it in context.</a:t>
            </a:r>
            <a:br>
              <a:rPr lang="en-GB" sz="2200" dirty="0"/>
            </a:br>
            <a:r>
              <a:rPr lang="en-GB" sz="2200" dirty="0"/>
              <a:t>* They will avoid illustrations from life or any other source and generally will go to scripture to illustrate whatever point.</a:t>
            </a:r>
            <a:br>
              <a:rPr lang="en-GB" sz="2200" dirty="0"/>
            </a:br>
            <a:r>
              <a:rPr lang="en-GB" sz="2200" dirty="0"/>
              <a:t>* Usually get as much joy in searching truth as in teaching it. Sometimes they can be almost satisfied with the search and what they have discovered from that. They build on a premise and add to it step by step; they are systematic and careful. </a:t>
            </a:r>
            <a:endParaRPr lang="en-US"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752997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lvl="0" algn="l"/>
            <a:r>
              <a:rPr lang="en-GB" sz="2200" dirty="0"/>
              <a:t>* Their objectivity may give a certain lack of warmth in their person - they are more drawn to facts than feelings. Concern to give detail and precise definitions may seem unnecessary to others, but is very important to them</a:t>
            </a:r>
            <a:br>
              <a:rPr lang="en-GB" sz="2200" dirty="0"/>
            </a:br>
            <a:r>
              <a:rPr lang="en-GB" sz="2200" dirty="0"/>
              <a:t>* Getting out the truth is the most important thing to them. They give the truth - receiving it belongs to the receiver. An exhorter would want to follow it up with you to make sure it has come to your life, and discuss ways you could apply it, but a teacher gives his lesson and feels it is then more or less up to you.</a:t>
            </a:r>
            <a:br>
              <a:rPr lang="en-GB" sz="2200" dirty="0"/>
            </a:br>
            <a:r>
              <a:rPr lang="en-GB" sz="2200" dirty="0"/>
              <a:t>* Their brain rhythms are different to abstract thinkers.</a:t>
            </a:r>
            <a:br>
              <a:rPr lang="en-GB" sz="2200" dirty="0"/>
            </a:br>
            <a:r>
              <a:rPr lang="en-GB" sz="2200" dirty="0"/>
              <a:t>* They prefer to transmit their findings without interruption and may resist free and open discussion even at the end of a lesson.</a:t>
            </a:r>
            <a:br>
              <a:rPr lang="en-GB" sz="2200" dirty="0"/>
            </a:br>
            <a:r>
              <a:rPr lang="en-GB" sz="2200" dirty="0"/>
              <a:t>* Teachers are eloquent and have a marked ability with language. They love to study and ferret out facts. Books are precious to them. Presenting the word with accuracy gives them joy and satisfaction</a:t>
            </a:r>
            <a:br>
              <a:rPr lang="en-GB" sz="2200" dirty="0"/>
            </a:br>
            <a:r>
              <a:rPr lang="en-GB" sz="2200" dirty="0"/>
              <a:t>* A person with this gift can make the Bible come alive and provoke a deep appreciation and hunger for scriptural truth in his hearers.</a:t>
            </a:r>
            <a:br>
              <a:rPr lang="en-GB" sz="2200" dirty="0"/>
            </a:br>
            <a:r>
              <a:rPr lang="en-GB" sz="2200" dirty="0"/>
              <a:t>* can be insensitive to atmospheres</a:t>
            </a:r>
            <a:br>
              <a:rPr lang="en-GB" sz="2200" dirty="0"/>
            </a:br>
            <a:r>
              <a:rPr lang="en-GB" sz="2200" dirty="0"/>
              <a:t>* can struggle with their emotions</a:t>
            </a:r>
            <a:br>
              <a:rPr lang="en-GB" sz="2200" dirty="0"/>
            </a:br>
            <a:br>
              <a:rPr lang="en-US" sz="2200" dirty="0"/>
            </a:br>
            <a:endParaRPr lang="en-US"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711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9218" name="Picture 2" descr="End of Part One - Alchetron, The Free Social Encyclopedia">
            <a:extLst>
              <a:ext uri="{FF2B5EF4-FFF2-40B4-BE49-F238E27FC236}">
                <a16:creationId xmlns:a16="http://schemas.microsoft.com/office/drawing/2014/main" id="{A88DCC98-B5E0-2344-B8F4-8DEB858ADF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623" y="773623"/>
            <a:ext cx="5253925" cy="525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2861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u="sng" dirty="0"/>
              <a:t>Serving</a:t>
            </a:r>
            <a:br>
              <a:rPr lang="en-US" dirty="0"/>
            </a:br>
            <a:br>
              <a:rPr lang="en-US" dirty="0"/>
            </a:br>
            <a:r>
              <a:rPr lang="en-US" dirty="0"/>
              <a:t>Motivation is to render practical assistance; demonstrate love by serving others</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6857070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There are many tasks to be done in the Body…</a:t>
            </a:r>
            <a:br>
              <a:rPr lang="en-US" dirty="0"/>
            </a:br>
            <a:br>
              <a:rPr lang="en-US" dirty="0"/>
            </a:br>
            <a:r>
              <a:rPr lang="en-US" dirty="0"/>
              <a:t>so we need many servers</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7521793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GB" dirty="0"/>
              <a:t>The gift itself comes in many and varied forms and is profusely given to help the smooth functioning of the Body.</a:t>
            </a:r>
            <a:br>
              <a:rPr lang="en-GB" dirty="0"/>
            </a:br>
            <a:br>
              <a:rPr lang="en-GB" dirty="0"/>
            </a:br>
            <a:r>
              <a:rPr lang="en-GB" dirty="0"/>
              <a:t>As the prophets are the eyes so the servers are the hands of the Body.</a:t>
            </a:r>
            <a:br>
              <a:rPr lang="en-GB"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256507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GB" sz="2200" dirty="0"/>
              <a:t>* Servers like to be behind the scenes. They see a need and attend to it.</a:t>
            </a:r>
            <a:br>
              <a:rPr lang="en-GB" sz="2200" dirty="0"/>
            </a:br>
            <a:r>
              <a:rPr lang="en-GB" sz="2200" dirty="0"/>
              <a:t>* They have a tendency to do things by themselves. They like to do things at their own pace, way and time.</a:t>
            </a:r>
            <a:br>
              <a:rPr lang="en-GB" sz="2200" dirty="0"/>
            </a:br>
            <a:r>
              <a:rPr lang="en-GB" sz="2200" dirty="0"/>
              <a:t>But they do not usually want to be up front.</a:t>
            </a:r>
            <a:br>
              <a:rPr lang="en-GB" sz="2200" dirty="0"/>
            </a:br>
            <a:r>
              <a:rPr lang="en-GB" sz="2200" dirty="0"/>
              <a:t>* They can give the appearance of taking over and might intimidate you because of certain amount of aggression - but that is not the heart motivation. Servers do not want to rule, just serve.</a:t>
            </a:r>
            <a:br>
              <a:rPr lang="en-GB" sz="2200" dirty="0"/>
            </a:br>
            <a:r>
              <a:rPr lang="en-GB" sz="2200" dirty="0"/>
              <a:t>* They just want to get on with it - if they see it is not being done or done properly they can want to attend to that.</a:t>
            </a:r>
            <a:br>
              <a:rPr lang="en-GB" sz="2200" dirty="0"/>
            </a:br>
            <a:r>
              <a:rPr lang="en-GB" sz="2200" dirty="0"/>
              <a:t>* They find criticism difficult to take and can often be put off from volunteering again.</a:t>
            </a:r>
            <a:br>
              <a:rPr lang="en-GB" sz="2200" dirty="0"/>
            </a:br>
            <a:r>
              <a:rPr lang="en-GB" sz="2200" dirty="0"/>
              <a:t>* They are not seeking prominence or attention, but like to be appreciated.</a:t>
            </a:r>
            <a:br>
              <a:rPr lang="en-GB" sz="2200" dirty="0"/>
            </a:br>
            <a:r>
              <a:rPr lang="en-GB" sz="2200" dirty="0"/>
              <a:t>* They truly want to be a blessing and are never happier than when helping.</a:t>
            </a:r>
            <a:br>
              <a:rPr lang="en-GB" sz="2200" dirty="0"/>
            </a:br>
            <a:r>
              <a:rPr lang="en-GB" sz="2200" dirty="0"/>
              <a:t>* They always seem to have time for whatever and can do a phenomenal selection of things in a very short space of time.</a:t>
            </a:r>
            <a:br>
              <a:rPr lang="en-GB" sz="2200" dirty="0"/>
            </a:br>
            <a:r>
              <a:rPr lang="en-GB" sz="2200" dirty="0"/>
              <a:t>* </a:t>
            </a:r>
            <a:r>
              <a:rPr lang="en-GB" sz="2400" dirty="0"/>
              <a:t>They can be very organised and they are very dependable. If they say they will do something they invariably do.</a:t>
            </a:r>
            <a:br>
              <a:rPr lang="en-GB" sz="2400" dirty="0"/>
            </a:br>
            <a:r>
              <a:rPr lang="en-GB" sz="2400" dirty="0"/>
              <a:t>* Servers find it hard to say no to requests for help and so can take on too much and become overwhelmed.</a:t>
            </a:r>
            <a:br>
              <a:rPr lang="en-GB" sz="2400" dirty="0"/>
            </a:br>
            <a:br>
              <a:rPr lang="en-GB" sz="24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14671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2050" name="Picture 2" descr="Why Am I Here?">
            <a:extLst>
              <a:ext uri="{FF2B5EF4-FFF2-40B4-BE49-F238E27FC236}">
                <a16:creationId xmlns:a16="http://schemas.microsoft.com/office/drawing/2014/main" id="{F8DF8AA6-1D94-E442-9C3F-7F2CDB27D1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356" y="607480"/>
            <a:ext cx="9503044" cy="561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7821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lvl="0" algn="l"/>
            <a:r>
              <a:rPr lang="en-GB" sz="2200" dirty="0"/>
              <a:t>* They hate red tape and are not good at delegating and do not make good facilitators because of this, so can become worried and troubled and can get overwhelmed at times when working with other people.</a:t>
            </a:r>
            <a:br>
              <a:rPr lang="en-GB" sz="2200" dirty="0"/>
            </a:br>
            <a:r>
              <a:rPr lang="en-GB" sz="2200" dirty="0"/>
              <a:t>* They hate to think they are letting people down though, as meeting obligations is very important to them.</a:t>
            </a:r>
            <a:br>
              <a:rPr lang="en-GB" sz="2200" dirty="0"/>
            </a:br>
            <a:r>
              <a:rPr lang="en-GB" sz="2200" dirty="0"/>
              <a:t>* They should not be in strong admin roles.</a:t>
            </a:r>
            <a:br>
              <a:rPr lang="en-GB" sz="2200" dirty="0"/>
            </a:br>
            <a:r>
              <a:rPr lang="en-GB" sz="2200" dirty="0"/>
              <a:t>* They tend to be unsure of their value and wonder if people appreciate them for what they </a:t>
            </a:r>
            <a:r>
              <a:rPr lang="en-GB" sz="2200" u="sng" dirty="0"/>
              <a:t>do</a:t>
            </a:r>
            <a:r>
              <a:rPr lang="en-GB" sz="2200" dirty="0"/>
              <a:t> rather than for themselves.</a:t>
            </a:r>
            <a:br>
              <a:rPr lang="en-GB" sz="2200" dirty="0"/>
            </a:br>
            <a:r>
              <a:rPr lang="en-GB" sz="2200" dirty="0"/>
              <a:t>* Their emphasis on getting things done may appear as superficial spirituality and little desire for relationships, but this is more to do with single-mindedness to get the job done.</a:t>
            </a:r>
            <a:br>
              <a:rPr lang="en-GB" sz="2200" dirty="0"/>
            </a:br>
            <a:r>
              <a:rPr lang="en-GB" sz="2200" dirty="0"/>
              <a:t>* They need to know they are appreciated. Since they are worriers, not feelers like mercy people, they need to be told.</a:t>
            </a:r>
            <a:br>
              <a:rPr lang="en-GB" sz="2200" dirty="0"/>
            </a:b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1878896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u="sng" dirty="0"/>
              <a:t>Giving</a:t>
            </a:r>
            <a:br>
              <a:rPr lang="en-US" dirty="0"/>
            </a:br>
            <a:br>
              <a:rPr lang="en-US" dirty="0"/>
            </a:br>
            <a:r>
              <a:rPr lang="en-US" dirty="0"/>
              <a:t>Motivation is to render support by giving aid liberally</a:t>
            </a:r>
            <a:br>
              <a:rPr lang="en-US" dirty="0"/>
            </a:br>
            <a:br>
              <a:rPr lang="en-US" dirty="0"/>
            </a:br>
            <a:r>
              <a:rPr lang="en-US" dirty="0"/>
              <a:t>Not restricted just to money</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465640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lvl="0" algn="l"/>
            <a:r>
              <a:rPr lang="en-GB" sz="2200" dirty="0"/>
              <a:t>* Not gullible</a:t>
            </a:r>
            <a:br>
              <a:rPr lang="en-GB" sz="2200" dirty="0"/>
            </a:br>
            <a:r>
              <a:rPr lang="en-GB" sz="2200" dirty="0"/>
              <a:t>* Not necessarily moved by someone’s plight</a:t>
            </a:r>
            <a:br>
              <a:rPr lang="en-GB" sz="2200" dirty="0"/>
            </a:br>
            <a:r>
              <a:rPr lang="en-GB" sz="2200" dirty="0"/>
              <a:t>* Seem to have a special insight in this, their field &amp; generally know when and whom to help</a:t>
            </a:r>
            <a:br>
              <a:rPr lang="en-GB" sz="2200" dirty="0"/>
            </a:br>
            <a:r>
              <a:rPr lang="en-GB" sz="2200" dirty="0"/>
              <a:t>* God given sensitivity &amp; perception to the needs that God wants to meet through them</a:t>
            </a:r>
            <a:br>
              <a:rPr lang="en-GB" sz="2200" dirty="0"/>
            </a:br>
            <a:r>
              <a:rPr lang="en-GB" sz="2200" dirty="0"/>
              <a:t>*Freedom to give abundantly, making their gift so supportive</a:t>
            </a:r>
            <a:br>
              <a:rPr lang="en-GB" sz="2200" dirty="0"/>
            </a:br>
            <a:r>
              <a:rPr lang="en-GB" sz="2200" dirty="0"/>
              <a:t>*They handle finances of course, but not restricted to finances</a:t>
            </a:r>
            <a:br>
              <a:rPr lang="en-GB" sz="2200" dirty="0"/>
            </a:br>
            <a:r>
              <a:rPr lang="en-GB" sz="2200" dirty="0"/>
              <a:t>*Aware of other resources such as spiritual gifts, oneself, the gospel</a:t>
            </a:r>
            <a:br>
              <a:rPr lang="en-GB" sz="2200" dirty="0"/>
            </a:br>
            <a:r>
              <a:rPr lang="en-GB" sz="2200" dirty="0"/>
              <a:t>* Exercise their gift in simplicity and an uncomplicated way</a:t>
            </a:r>
            <a:br>
              <a:rPr lang="en-GB" sz="2200" dirty="0"/>
            </a:br>
            <a:r>
              <a:rPr lang="en-GB" sz="2200" dirty="0"/>
              <a:t>* No obligation laid on the recipients – no-strings giving</a:t>
            </a:r>
            <a:br>
              <a:rPr lang="en-GB" sz="2200" dirty="0"/>
            </a:br>
            <a:r>
              <a:rPr lang="en-GB" sz="2200" dirty="0"/>
              <a:t>* Don’t give to gain power or control – don’t want to take back later or manipulate things – this would pollute the gift which is a serious mater to them</a:t>
            </a:r>
            <a:br>
              <a:rPr lang="en-GB" sz="2200" dirty="0"/>
            </a:br>
            <a:r>
              <a:rPr lang="en-GB" sz="2200" dirty="0"/>
              <a:t>* Not just for the wealthy. God will resource givers, knowing that they will share what He gives them</a:t>
            </a:r>
            <a:br>
              <a:rPr lang="en-GB" sz="2200" dirty="0"/>
            </a:br>
            <a:r>
              <a:rPr lang="en-GB" sz="2200" dirty="0"/>
              <a:t>* Find fulfilment in giving rather than getting </a:t>
            </a:r>
            <a:br>
              <a:rPr lang="en-GB" sz="2200" dirty="0"/>
            </a:br>
            <a:r>
              <a:rPr lang="en-GB" sz="2200" dirty="0"/>
              <a:t>* Have a skill in handling resources and have a true giving spirit</a:t>
            </a:r>
            <a:br>
              <a:rPr lang="en-GB" sz="2200" dirty="0"/>
            </a:br>
            <a:r>
              <a:rPr lang="en-GB" sz="2200" dirty="0"/>
              <a:t>*Want the best for their £</a:t>
            </a:r>
            <a:br>
              <a:rPr lang="en-GB" sz="2200" dirty="0"/>
            </a:br>
            <a:r>
              <a:rPr lang="en-GB" sz="2200" dirty="0"/>
              <a:t>*Not careless, wasteful or greedy</a:t>
            </a:r>
            <a:br>
              <a:rPr lang="en-GB" sz="2200" dirty="0"/>
            </a:br>
            <a:r>
              <a:rPr lang="en-GB" sz="2200" dirty="0"/>
              <a:t>* Strongly aware of the truth that all they have comes from God and they are stewards of it; can’t spend in whimsically </a:t>
            </a: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2782030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lvl="0" algn="l"/>
            <a:r>
              <a:rPr lang="en-GB" sz="2200" dirty="0"/>
              <a:t>* Give under the direction of HS – great integrity with this gift</a:t>
            </a:r>
            <a:br>
              <a:rPr lang="en-GB" sz="2200" dirty="0"/>
            </a:br>
            <a:r>
              <a:rPr lang="en-GB" sz="2200" dirty="0"/>
              <a:t>* Give sacrificially</a:t>
            </a:r>
            <a:br>
              <a:rPr lang="en-GB" sz="2200" dirty="0"/>
            </a:br>
            <a:r>
              <a:rPr lang="en-GB" sz="2200" dirty="0"/>
              <a:t>* Underwrite many projects, large &amp; small, giving with zeal</a:t>
            </a:r>
            <a:br>
              <a:rPr lang="en-GB" sz="2200" dirty="0"/>
            </a:br>
            <a:r>
              <a:rPr lang="en-GB" sz="2200" dirty="0"/>
              <a:t>*Watch over the use of the resources given with integrity &amp; wisdom</a:t>
            </a:r>
            <a:br>
              <a:rPr lang="en-GB" sz="2200" dirty="0"/>
            </a:br>
            <a:r>
              <a:rPr lang="en-GB" sz="2200" dirty="0"/>
              <a:t>* Invariably honest &amp; trustworthy and value these characteristics highly</a:t>
            </a:r>
            <a:br>
              <a:rPr lang="en-GB" sz="2200" dirty="0"/>
            </a:br>
            <a:r>
              <a:rPr lang="en-GB" sz="2200" dirty="0"/>
              <a:t>* Instinctively generous</a:t>
            </a: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42027732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u="sng" dirty="0"/>
              <a:t>Leading</a:t>
            </a:r>
            <a:br>
              <a:rPr lang="en-US" dirty="0"/>
            </a:br>
            <a:br>
              <a:rPr lang="en-US" dirty="0"/>
            </a:br>
            <a:r>
              <a:rPr lang="en-US" dirty="0"/>
              <a:t>Motivation is to give leadership &amp; facilitate efficiency</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4399841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lvl="0" algn="l"/>
            <a:r>
              <a:rPr lang="en-GB" sz="2200" dirty="0"/>
              <a:t>*This is a serving gift, but one of administration.</a:t>
            </a:r>
            <a:br>
              <a:rPr lang="en-GB" sz="2200" dirty="0"/>
            </a:br>
            <a:r>
              <a:rPr lang="en-GB" sz="2200" dirty="0"/>
              <a:t>* The flavour of this gifting is one of ruling, giving aid by leading in the particular ways of protecting or championing.</a:t>
            </a:r>
            <a:br>
              <a:rPr lang="en-GB" sz="2200" dirty="0"/>
            </a:br>
            <a:r>
              <a:rPr lang="en-GB" sz="2200" dirty="0"/>
              <a:t>* It is a gift of organisation, co-ordinating.</a:t>
            </a:r>
            <a:br>
              <a:rPr lang="en-GB" sz="2200" dirty="0"/>
            </a:br>
            <a:r>
              <a:rPr lang="en-GB" sz="2200" dirty="0"/>
              <a:t>* It could be called facilitating.</a:t>
            </a:r>
            <a:br>
              <a:rPr lang="en-GB" sz="2200" dirty="0"/>
            </a:br>
            <a:r>
              <a:rPr lang="en-GB" sz="2200" dirty="0"/>
              <a:t>* Facilitators are not servers but administrative servers.</a:t>
            </a:r>
            <a:br>
              <a:rPr lang="en-GB" sz="2200" dirty="0"/>
            </a:br>
            <a:r>
              <a:rPr lang="en-GB" sz="2200" dirty="0"/>
              <a:t>* They lead by working with and through others.</a:t>
            </a:r>
            <a:br>
              <a:rPr lang="en-GB" sz="2200" dirty="0"/>
            </a:br>
            <a:r>
              <a:rPr lang="en-GB" sz="2200" dirty="0"/>
              <a:t>* They do not joy in doing the task themselves, they delegate and make it easier for others to do the necessary things.</a:t>
            </a:r>
            <a:br>
              <a:rPr lang="en-GB" sz="2200" dirty="0"/>
            </a:br>
            <a:r>
              <a:rPr lang="en-GB" sz="2200" dirty="0"/>
              <a:t>* They are, as it were, the maintenance workers. They bring order out of chaos and set up structures to provide for the smooth running of everything.</a:t>
            </a:r>
            <a:br>
              <a:rPr lang="en-GB" sz="2200" dirty="0"/>
            </a:br>
            <a:br>
              <a:rPr lang="en-GB" sz="2200" dirty="0"/>
            </a:br>
            <a:r>
              <a:rPr lang="en-GB" sz="2200" dirty="0"/>
              <a:t>Considering Nehemiah</a:t>
            </a:r>
            <a:br>
              <a:rPr lang="en-GB" sz="2200" dirty="0"/>
            </a:br>
            <a:r>
              <a:rPr lang="en-GB" sz="2200" dirty="0"/>
              <a:t>* Special zeal for the cause </a:t>
            </a:r>
            <a:br>
              <a:rPr lang="en-GB" sz="2200" dirty="0"/>
            </a:br>
            <a:r>
              <a:rPr lang="en-GB" sz="2200" dirty="0"/>
              <a:t>* Had a certain toughness to him.</a:t>
            </a:r>
            <a:br>
              <a:rPr lang="en-GB" sz="2200" dirty="0"/>
            </a:br>
            <a:r>
              <a:rPr lang="en-GB" sz="2200" dirty="0"/>
              <a:t>* Surveyed the whole problem and understood the needs.</a:t>
            </a: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6452258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525417"/>
          </a:xfrm>
        </p:spPr>
        <p:txBody>
          <a:bodyPr anchor="t">
            <a:noAutofit/>
          </a:bodyPr>
          <a:lstStyle/>
          <a:p>
            <a:pPr lvl="0" algn="l"/>
            <a:r>
              <a:rPr lang="en-GB" sz="2200" dirty="0"/>
              <a:t>* Planned how to begin to work on the project. Server would have cleared with his own shovel. Not Nehemiah, he is wondering how he can get the people to do the job.</a:t>
            </a:r>
            <a:br>
              <a:rPr lang="en-GB" sz="2200" dirty="0"/>
            </a:br>
            <a:r>
              <a:rPr lang="en-GB" sz="2200" dirty="0"/>
              <a:t>* He knew that others had to do the work. Instinctively wants to facilitate others.</a:t>
            </a:r>
            <a:br>
              <a:rPr lang="en-GB" sz="2200" dirty="0"/>
            </a:br>
            <a:r>
              <a:rPr lang="en-GB" sz="2200" dirty="0"/>
              <a:t>* Had a sense of timing and knew how long it would take. </a:t>
            </a:r>
            <a:br>
              <a:rPr lang="en-GB" sz="2200" dirty="0"/>
            </a:br>
            <a:r>
              <a:rPr lang="en-GB" sz="2200" dirty="0"/>
              <a:t>* He could organise both human and material resources. </a:t>
            </a:r>
            <a:br>
              <a:rPr lang="en-GB" sz="2200" dirty="0"/>
            </a:br>
            <a:r>
              <a:rPr lang="en-GB" sz="2200" dirty="0"/>
              <a:t>* Could take pressure and proceed under opposition. He had a kind of bull-doggedness a thick skin, which enabled him to continue.</a:t>
            </a:r>
            <a:br>
              <a:rPr lang="en-GB" sz="2200" dirty="0"/>
            </a:br>
            <a:r>
              <a:rPr lang="en-GB" sz="2200" dirty="0"/>
              <a:t>* He could be very directive.</a:t>
            </a:r>
            <a:br>
              <a:rPr lang="en-GB" sz="2200" dirty="0"/>
            </a:br>
            <a:r>
              <a:rPr lang="en-GB" sz="2200" dirty="0"/>
              <a:t>* He was tough enough to face disorder in his workers.</a:t>
            </a:r>
            <a:br>
              <a:rPr lang="en-GB" sz="2200" dirty="0"/>
            </a:br>
            <a:r>
              <a:rPr lang="en-GB" sz="2200" dirty="0"/>
              <a:t>* Made things easy for the others. He was not a personal burden to them</a:t>
            </a:r>
            <a:br>
              <a:rPr lang="en-GB" sz="2200" dirty="0"/>
            </a:br>
            <a:r>
              <a:rPr lang="en-GB" sz="2200" dirty="0"/>
              <a:t>* Sacrificial, he wouldn't consider using what had been set-aside for him. He did not want to burden God's people.</a:t>
            </a:r>
            <a:br>
              <a:rPr lang="en-GB" sz="2200" dirty="0"/>
            </a:br>
            <a:r>
              <a:rPr lang="en-GB" sz="2200" dirty="0"/>
              <a:t>* He was generous and giving.</a:t>
            </a:r>
            <a:br>
              <a:rPr lang="en-GB" sz="2200" dirty="0"/>
            </a:br>
            <a:r>
              <a:rPr lang="en-GB" sz="2200" dirty="0"/>
              <a:t>* He knew how to delegate authority and could sense who was best for the job</a:t>
            </a:r>
            <a:br>
              <a:rPr lang="en-GB" sz="2200" dirty="0"/>
            </a:br>
            <a:r>
              <a:rPr lang="en-GB" sz="2200" dirty="0"/>
              <a:t>* Very good at calendars and dates, deadlines and schedules.</a:t>
            </a:r>
            <a:br>
              <a:rPr lang="en-GB" sz="2200" dirty="0"/>
            </a:br>
            <a:r>
              <a:rPr lang="en-GB" sz="2200" dirty="0"/>
              <a:t>* People with this gift have an amazing way of looking at the whole picture, seeing all the components and then breaking them down to be done by various people. They make tasks seem effortless.</a:t>
            </a:r>
            <a:br>
              <a:rPr lang="en-GB" sz="2200" dirty="0"/>
            </a:b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7968326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lvl="0" algn="l"/>
            <a:r>
              <a:rPr lang="en-GB" sz="2200" dirty="0"/>
              <a:t>* Though this is a leadership gift, facilitators will not take leadership unless invited to do so. They need to be encouraged, as they will not ordinarily break the ice. Generally they are in deep submission; they need to be 'under cover' spiritually. They want to be accountable.</a:t>
            </a:r>
            <a:br>
              <a:rPr lang="en-GB" sz="2200" dirty="0"/>
            </a:br>
            <a:r>
              <a:rPr lang="en-GB" sz="2200" dirty="0"/>
              <a:t>* They help the body define goals and carry out tasks by providing leadership support, and meeting effectiveness needs.</a:t>
            </a:r>
            <a:br>
              <a:rPr lang="en-GB" sz="2200" dirty="0"/>
            </a:br>
            <a:r>
              <a:rPr lang="en-GB" sz="2200" dirty="0"/>
              <a:t>* Facilitators have a good sense of resources. They are very good to have on a financial board as they have a sense for what things cost too.</a:t>
            </a:r>
            <a:br>
              <a:rPr lang="en-GB" sz="2200" dirty="0"/>
            </a:br>
            <a:r>
              <a:rPr lang="en-GB" sz="2200" dirty="0"/>
              <a:t>* They have man management skills, but can stand up under opposition. A server would cave in and walk away and then find it hard to come back, but facilitators have tough skins and will get on with things despite opposition. They can somehow cope with all that sort of thing.</a:t>
            </a:r>
            <a:br>
              <a:rPr lang="en-GB" sz="2200" dirty="0"/>
            </a:br>
            <a:r>
              <a:rPr lang="en-GB" sz="2200" dirty="0"/>
              <a:t>* They are very good with meeting deadlines and have a good sense of dates and timing. They use calendars as part of their planning and will have everything worked out.</a:t>
            </a:r>
            <a:br>
              <a:rPr lang="en-GB" sz="2200" dirty="0"/>
            </a:br>
            <a:r>
              <a:rPr lang="en-GB" sz="2200" dirty="0"/>
              <a:t>* They are excellent delegators. They are efficient and </a:t>
            </a:r>
            <a:r>
              <a:rPr lang="en-GB" sz="2200" dirty="0" err="1"/>
              <a:t>skilfull</a:t>
            </a:r>
            <a:r>
              <a:rPr lang="en-GB" sz="2200" dirty="0"/>
              <a:t> but can be very lazy. They do not want to join in doing the work, rather show what needs to be done and then leave.</a:t>
            </a:r>
            <a:br>
              <a:rPr lang="en-GB" sz="2200" dirty="0"/>
            </a:br>
            <a:r>
              <a:rPr lang="en-GB" sz="2200" dirty="0"/>
              <a:t>* There are never many facilitators in a group but they are worth their weight when they are brought forward.</a:t>
            </a:r>
            <a:br>
              <a:rPr lang="en-GB" sz="2200" dirty="0"/>
            </a:b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4967169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US" u="sng" dirty="0"/>
              <a:t>Mercy giving</a:t>
            </a:r>
            <a:br>
              <a:rPr lang="en-US" dirty="0"/>
            </a:br>
            <a:r>
              <a:rPr lang="en-US" dirty="0"/>
              <a:t>Motivation is to identify &amp; relieve those in need &amp; distress</a:t>
            </a:r>
            <a:br>
              <a:rPr lang="en-US" dirty="0"/>
            </a:br>
            <a:br>
              <a:rPr lang="en-US" dirty="0"/>
            </a:br>
            <a:r>
              <a:rPr lang="en-US" dirty="0"/>
              <a:t>Meets the emotional needs in the Body. Might be called the heart of the Body.</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8703964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lvl="0" algn="l"/>
            <a:r>
              <a:rPr lang="en-GB" sz="2200" dirty="0"/>
              <a:t>* People with this gift are sensitive, tender, and compassionate.</a:t>
            </a:r>
            <a:br>
              <a:rPr lang="en-GB" sz="2200" dirty="0"/>
            </a:br>
            <a:r>
              <a:rPr lang="en-GB" sz="2200" dirty="0"/>
              <a:t>* Because they are deep feeling they are easily hurt and this is the greatest temptation for them - to withdraw, trying to recover from the hurts.</a:t>
            </a:r>
            <a:br>
              <a:rPr lang="en-GB" sz="2200" dirty="0"/>
            </a:br>
            <a:r>
              <a:rPr lang="en-GB" sz="2200" dirty="0"/>
              <a:t>* They are cheerful and have to practise their gift with cheerfulness, as this is one way to offset the depression, which can come from being easily hurt.</a:t>
            </a:r>
            <a:br>
              <a:rPr lang="en-GB" sz="2200" dirty="0"/>
            </a:br>
            <a:r>
              <a:rPr lang="en-GB" sz="2200" dirty="0"/>
              <a:t>* Mercy givers are not tough but they are strong. It can be very difficult in our culture for a man to exercise this gift, coming as it does with deep sensitivity and tears he could be looked upon as a softie, a bit of a wimp.</a:t>
            </a:r>
            <a:br>
              <a:rPr lang="en-GB" sz="2200" dirty="0"/>
            </a:br>
            <a:r>
              <a:rPr lang="en-GB" sz="2200" dirty="0"/>
              <a:t>* They see and can sense what people are going through. It’s like they have radar for this in a similar way to the prophet. They just 'know’.</a:t>
            </a:r>
            <a:br>
              <a:rPr lang="en-GB" sz="2200" dirty="0"/>
            </a:br>
            <a:r>
              <a:rPr lang="en-GB" sz="2200" dirty="0"/>
              <a:t>* They are drawn to the broken and the underdogs. Their desire is for healing, they show mercy by giving personal support.</a:t>
            </a:r>
            <a:br>
              <a:rPr lang="en-GB" sz="2200" dirty="0"/>
            </a:br>
            <a:r>
              <a:rPr lang="en-GB" sz="2200" dirty="0"/>
              <a:t>* They have deep feelings on behalf of the wounded ones, both to identify the hurt and to transmit understanding and support.</a:t>
            </a:r>
            <a:br>
              <a:rPr lang="en-GB" sz="2200" dirty="0"/>
            </a:br>
            <a:r>
              <a:rPr lang="en-GB" sz="2200" dirty="0"/>
              <a:t>* They are sensitive to </a:t>
            </a:r>
            <a:r>
              <a:rPr lang="en-GB" sz="2200" u="sng" dirty="0"/>
              <a:t>what</a:t>
            </a:r>
            <a:r>
              <a:rPr lang="en-GB" sz="2200" dirty="0"/>
              <a:t> hurts people and want to take steps to put it right.</a:t>
            </a:r>
            <a:br>
              <a:rPr lang="en-GB" sz="2200" dirty="0"/>
            </a:br>
            <a:r>
              <a:rPr lang="en-GB" sz="2200" dirty="0"/>
              <a:t>* They are protective of others’ feelings. Theirs is a quality of special consideration and forbearance.</a:t>
            </a:r>
            <a:br>
              <a:rPr lang="en-GB" sz="2200" dirty="0"/>
            </a:br>
            <a:br>
              <a:rPr lang="en-GB" sz="2200" dirty="0"/>
            </a:b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87386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How do I work in God’s service?</a:t>
            </a:r>
            <a:br>
              <a:rPr lang="en-US" dirty="0"/>
            </a:br>
            <a:br>
              <a:rPr lang="en-US" dirty="0"/>
            </a:br>
            <a:r>
              <a:rPr lang="en-US" dirty="0"/>
              <a:t>How do I know I’m doing the right thing?</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129703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lvl="0" algn="l"/>
            <a:r>
              <a:rPr lang="en-GB" sz="2200" dirty="0"/>
              <a:t>* Their aim is always to help at a feeling level.</a:t>
            </a:r>
            <a:br>
              <a:rPr lang="en-GB" sz="2200" dirty="0"/>
            </a:br>
            <a:r>
              <a:rPr lang="en-GB" sz="2200" dirty="0"/>
              <a:t>* This strength of feeling is a significant point, as it is not just about the act they are doing, it's about the feeling involved.</a:t>
            </a:r>
            <a:br>
              <a:rPr lang="en-GB" sz="2200" dirty="0"/>
            </a:br>
            <a:r>
              <a:rPr lang="en-GB" sz="2200" dirty="0"/>
              <a:t>* They meet the emotional needs in the Body. They in a sense identify with those in distress.</a:t>
            </a:r>
            <a:br>
              <a:rPr lang="en-GB" sz="2200" dirty="0"/>
            </a:br>
            <a:r>
              <a:rPr lang="en-GB" sz="2200" dirty="0"/>
              <a:t>* They are very tender and have a tendency to tears.</a:t>
            </a:r>
            <a:br>
              <a:rPr lang="en-GB" sz="2200" dirty="0"/>
            </a:br>
            <a:r>
              <a:rPr lang="en-GB" sz="2200" dirty="0"/>
              <a:t>* It is a unique part of their gift this special feeling and enables them to know where people are and to reach out to them.</a:t>
            </a:r>
            <a:br>
              <a:rPr lang="en-GB" sz="2200" dirty="0"/>
            </a:br>
            <a:r>
              <a:rPr lang="en-GB" sz="2200" dirty="0"/>
              <a:t>* It is based on the insight they receive from God for the spiritual and emotional development in the body.</a:t>
            </a:r>
            <a:br>
              <a:rPr lang="en-GB" sz="2200" dirty="0"/>
            </a:br>
            <a:r>
              <a:rPr lang="en-GB" sz="2200" dirty="0"/>
              <a:t>* Mercy givers are the comforting arms of the church.</a:t>
            </a:r>
            <a:br>
              <a:rPr lang="en-GB" sz="2200" dirty="0"/>
            </a:br>
            <a:r>
              <a:rPr lang="en-GB" sz="2200" dirty="0"/>
              <a:t>* However they are not gullible; when they meet the insincere they will sense that and will close off.</a:t>
            </a:r>
            <a:br>
              <a:rPr lang="en-GB" sz="2200" dirty="0"/>
            </a:br>
            <a:br>
              <a:rPr lang="en-GB" sz="2200" dirty="0"/>
            </a:br>
            <a:br>
              <a:rPr lang="en-GB" sz="2200" dirty="0"/>
            </a:br>
            <a:br>
              <a:rPr lang="en-GB" sz="2200" dirty="0"/>
            </a:br>
            <a:br>
              <a:rPr lang="en-GB" sz="2200" dirty="0"/>
            </a:br>
            <a:br>
              <a:rPr lang="en-GB" sz="2200" dirty="0"/>
            </a:br>
            <a:endParaRPr lang="en-GB" sz="22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2929018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0242" name="Picture 2" descr="When Will the World End (If Not in 2022)?">
            <a:extLst>
              <a:ext uri="{FF2B5EF4-FFF2-40B4-BE49-F238E27FC236}">
                <a16:creationId xmlns:a16="http://schemas.microsoft.com/office/drawing/2014/main" id="{9382A7C8-5EFC-7348-9102-D56310204D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0311" y="964029"/>
            <a:ext cx="8973519" cy="5055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9258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algn="l"/>
            <a:r>
              <a:rPr lang="en-GB" sz="5400" u="sng" dirty="0"/>
              <a:t>How then should we live?</a:t>
            </a:r>
            <a:br>
              <a:rPr lang="en-GB" sz="5400" dirty="0"/>
            </a:br>
            <a:br>
              <a:rPr lang="en-US" sz="3600" dirty="0"/>
            </a:br>
            <a:r>
              <a:rPr lang="en-GB" sz="3600" dirty="0"/>
              <a:t>Offer hospitality to each other without grumbling. Each one should use whatever gift he has received to serve others, faithfully administering God's grace in its various forms. If anyone speaks he should do so as one speaking the very words of God. If anyone serves, he should do it with the strength God provides, so that in all things God may be praised through Jesus Christ. 1 Pet 4:10-12</a:t>
            </a:r>
            <a:br>
              <a:rPr lang="en-GB" sz="5400" dirty="0"/>
            </a:br>
            <a:endParaRPr lang="en-US" sz="54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536863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sz="5400" dirty="0"/>
              <a:t>We see in this passage:</a:t>
            </a:r>
            <a:br>
              <a:rPr lang="en-US" sz="5400" dirty="0"/>
            </a:br>
            <a:r>
              <a:rPr lang="en-US" sz="5400" dirty="0"/>
              <a:t>*2 categories of speaking and serving motivations</a:t>
            </a:r>
            <a:br>
              <a:rPr lang="en-US" sz="5400" dirty="0"/>
            </a:br>
            <a:r>
              <a:rPr lang="en-US" sz="5400" dirty="0"/>
              <a:t>* we have all received 1 gift</a:t>
            </a:r>
            <a:br>
              <a:rPr lang="en-US" sz="5400" dirty="0"/>
            </a:br>
            <a:r>
              <a:rPr lang="en-US" sz="5400" dirty="0"/>
              <a:t>* we’re urged to </a:t>
            </a:r>
            <a:r>
              <a:rPr lang="en-US" sz="5400" dirty="0" err="1"/>
              <a:t>recognise</a:t>
            </a:r>
            <a:r>
              <a:rPr lang="en-US" sz="5400" dirty="0"/>
              <a:t> it, use it &amp; grow in it for the sake of the Body</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781730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fontScale="90000"/>
          </a:bodyPr>
          <a:lstStyle/>
          <a:p>
            <a:pPr algn="l"/>
            <a:r>
              <a:rPr lang="en-GB" dirty="0"/>
              <a:t>Remembering that: -</a:t>
            </a:r>
            <a:br>
              <a:rPr lang="en-GB" dirty="0"/>
            </a:br>
            <a:r>
              <a:rPr lang="en-GB" dirty="0"/>
              <a:t>All gifts are to glorify God</a:t>
            </a:r>
            <a:br>
              <a:rPr lang="en-GB" dirty="0"/>
            </a:br>
            <a:r>
              <a:rPr lang="en-GB" dirty="0"/>
              <a:t>All gifts are to be used for others</a:t>
            </a:r>
            <a:br>
              <a:rPr lang="en-GB" dirty="0"/>
            </a:br>
            <a:r>
              <a:rPr lang="en-GB" dirty="0"/>
              <a:t>All gifts are to be done by the power 	which God supplies</a:t>
            </a:r>
            <a:br>
              <a:rPr lang="en-GB" dirty="0"/>
            </a:b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2004205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
        <p:nvSpPr>
          <p:cNvPr id="6" name="Title 5">
            <a:extLst>
              <a:ext uri="{FF2B5EF4-FFF2-40B4-BE49-F238E27FC236}">
                <a16:creationId xmlns:a16="http://schemas.microsoft.com/office/drawing/2014/main" id="{2FED0060-F251-514A-8CFA-1AA9A6EF8F11}"/>
              </a:ext>
            </a:extLst>
          </p:cNvPr>
          <p:cNvSpPr>
            <a:spLocks noGrp="1"/>
          </p:cNvSpPr>
          <p:nvPr>
            <p:ph type="ctrTitle"/>
          </p:nvPr>
        </p:nvSpPr>
        <p:spPr/>
        <p:txBody>
          <a:bodyPr/>
          <a:lstStyle/>
          <a:p>
            <a:endParaRPr lang="en-US"/>
          </a:p>
        </p:txBody>
      </p:sp>
      <p:pic>
        <p:nvPicPr>
          <p:cNvPr id="11266" name="Picture 2" descr="Never answer another 'how?' question again!">
            <a:extLst>
              <a:ext uri="{FF2B5EF4-FFF2-40B4-BE49-F238E27FC236}">
                <a16:creationId xmlns:a16="http://schemas.microsoft.com/office/drawing/2014/main" id="{8E5210B2-B292-6341-AA46-28FC827BB4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4366" y="403459"/>
            <a:ext cx="9585164" cy="5952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5673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509919"/>
          </a:xfrm>
        </p:spPr>
        <p:txBody>
          <a:bodyPr anchor="t">
            <a:noAutofit/>
          </a:bodyPr>
          <a:lstStyle/>
          <a:p>
            <a:pPr algn="l"/>
            <a:r>
              <a:rPr lang="en-GB" sz="2400" i="1" dirty="0"/>
              <a:t>Let love be without hypocrisy. Abhor what is evil. Cling to what is good. 10 Be kindly affectionate to one another with brotherly love, in honour giving preference to one another; 11 not lagging in diligence, fervent in spirit, serving the Lord; 12 rejoicing in hope, patient in tribulation, continuing steadfastly in prayer; 13 distributing to the needs of the saints, given to hospitality. </a:t>
            </a:r>
            <a:br>
              <a:rPr lang="en-GB" sz="2400" dirty="0"/>
            </a:br>
            <a:r>
              <a:rPr lang="en-GB" sz="2400" i="1" dirty="0"/>
              <a:t>14 Bless those who persecute you; bless and do not curse. 15 Rejoice with those who rejoice, and weep with those who weep. 16 Be of the same mind toward one another. Do not set your mind on high things, but associate with the humble. Do not be wise in your own opinion. </a:t>
            </a:r>
            <a:br>
              <a:rPr lang="en-GB" sz="2400" dirty="0"/>
            </a:br>
            <a:r>
              <a:rPr lang="en-GB" sz="2400" i="1" dirty="0"/>
              <a:t>17 Repay no one evil for evil. Have regard for good things in the sight of all men. 18 If it is possible, as much as depends on you, live peaceably with all men. 19 Beloved, do not avenge yourselves, but rather give place to wrath; for it is written, "Vengeance is Mine, I will repay," says the Lord. 20 Therefore "If your enemy is hungry, feed him; If he is thirsty, give him a drink;</a:t>
            </a:r>
            <a:br>
              <a:rPr lang="en-GB" sz="2400" dirty="0"/>
            </a:br>
            <a:r>
              <a:rPr lang="en-GB" sz="2400" i="1" dirty="0"/>
              <a:t>For in so doing you will heap coals of fire on his head." </a:t>
            </a:r>
            <a:br>
              <a:rPr lang="en-GB" sz="2400" dirty="0"/>
            </a:br>
            <a:r>
              <a:rPr lang="en-GB" sz="2400" i="1" dirty="0"/>
              <a:t> 21 Do not be overcome by evil, but overcome evil with good. Rom 12:9-21</a:t>
            </a:r>
            <a:br>
              <a:rPr lang="en-GB" sz="2400" dirty="0"/>
            </a:br>
            <a:br>
              <a:rPr lang="en-US" sz="2400" dirty="0"/>
            </a:br>
            <a:endParaRPr lang="en-US" sz="24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4641704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algn="l"/>
            <a:r>
              <a:rPr lang="en-GB" sz="3400" u="sng" dirty="0"/>
              <a:t>7 Ethical exhortations</a:t>
            </a:r>
            <a:r>
              <a:rPr lang="en-GB" sz="3400" dirty="0"/>
              <a:t> </a:t>
            </a:r>
            <a:br>
              <a:rPr lang="en-GB" sz="3400" dirty="0"/>
            </a:br>
            <a:r>
              <a:rPr lang="en-GB" sz="3400" dirty="0"/>
              <a:t>1 Genuine love - real goodness to make gifts effective</a:t>
            </a:r>
            <a:br>
              <a:rPr lang="en-GB" sz="3400" dirty="0"/>
            </a:br>
            <a:r>
              <a:rPr lang="en-GB" sz="3400" dirty="0"/>
              <a:t>2 Moral purity </a:t>
            </a:r>
            <a:br>
              <a:rPr lang="en-GB" sz="3400" dirty="0"/>
            </a:br>
            <a:r>
              <a:rPr lang="en-GB" sz="3400" dirty="0"/>
              <a:t>3 Zeal and wholeheartedness. Glow in the spirit</a:t>
            </a:r>
            <a:br>
              <a:rPr lang="en-GB" sz="3400" dirty="0"/>
            </a:br>
            <a:r>
              <a:rPr lang="en-GB" sz="3400" dirty="0"/>
              <a:t>4 Stability - patient in tribulation and faithful in prayer</a:t>
            </a:r>
            <a:br>
              <a:rPr lang="en-GB" sz="3400" dirty="0"/>
            </a:br>
            <a:r>
              <a:rPr lang="en-GB" sz="3400" dirty="0"/>
              <a:t>5 Active involvement. Contribute. Practise hospitality, weep with those who weep, etc.</a:t>
            </a:r>
            <a:br>
              <a:rPr lang="en-GB" sz="3400" dirty="0"/>
            </a:br>
            <a:r>
              <a:rPr lang="en-GB" sz="3400" dirty="0"/>
              <a:t>6 Humility. Do not be haughty, never be conceited.</a:t>
            </a:r>
            <a:br>
              <a:rPr lang="en-GB" sz="3400" dirty="0"/>
            </a:br>
            <a:r>
              <a:rPr lang="en-GB" sz="3400" dirty="0"/>
              <a:t>7 Non-defensiveness. It is God who completes the moral cycle not me or you. He takes care of our case. Self-protectiveness is always a sign of separation from God, of disease not health.</a:t>
            </a:r>
            <a:br>
              <a:rPr lang="en-GB" sz="3000" dirty="0"/>
            </a:br>
            <a:br>
              <a:rPr lang="en-US" sz="3000" dirty="0"/>
            </a:br>
            <a:endParaRPr lang="en-US" sz="30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2000562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u="sng" dirty="0"/>
              <a:t>Note!</a:t>
            </a:r>
            <a:br>
              <a:rPr lang="en-US" u="sng" dirty="0"/>
            </a:br>
            <a:r>
              <a:rPr lang="en-US" dirty="0"/>
              <a:t>We do not judge</a:t>
            </a:r>
            <a:br>
              <a:rPr lang="en-US" dirty="0"/>
            </a:br>
            <a:r>
              <a:rPr lang="en-US" dirty="0"/>
              <a:t>We do not take vengeance</a:t>
            </a:r>
            <a:br>
              <a:rPr lang="en-US" dirty="0"/>
            </a:br>
            <a:r>
              <a:rPr lang="en-US" dirty="0"/>
              <a:t>We love</a:t>
            </a:r>
            <a:br>
              <a:rPr lang="en-US" dirty="0"/>
            </a:br>
            <a:r>
              <a:rPr lang="en-US" dirty="0"/>
              <a:t>We let God train us in how not to take offence</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3216272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We started by looking for our own gift</a:t>
            </a:r>
            <a:br>
              <a:rPr lang="en-US" dirty="0"/>
            </a:br>
            <a:br>
              <a:rPr lang="en-US" dirty="0"/>
            </a:br>
            <a:r>
              <a:rPr lang="en-US" dirty="0"/>
              <a:t>We conclude by acknowledging we all need one another for the Body to function properly</a:t>
            </a:r>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83875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3074" name="Picture 2" descr="Church of the Nazarene (Official) - For we are co-workers in God's service;  you are God's field, God's building. 1 Corinthians 3:9 | Facebook">
            <a:extLst>
              <a:ext uri="{FF2B5EF4-FFF2-40B4-BE49-F238E27FC236}">
                <a16:creationId xmlns:a16="http://schemas.microsoft.com/office/drawing/2014/main" id="{2FA58924-F3E5-354E-A10B-539C627BA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881" y="618641"/>
            <a:ext cx="9608950" cy="595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685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r>
              <a:rPr lang="en-US" dirty="0"/>
              <a:t>We are indispensable to each other</a:t>
            </a:r>
            <a:br>
              <a:rPr lang="en-US" dirty="0"/>
            </a:br>
            <a:br>
              <a:rPr lang="en-US" dirty="0"/>
            </a:br>
            <a:r>
              <a:rPr lang="en-US" dirty="0"/>
              <a:t>“We’re all in this together”</a:t>
            </a:r>
            <a:br>
              <a:rPr lang="en-US" dirty="0"/>
            </a:br>
            <a:br>
              <a:rPr lang="en-US" dirty="0"/>
            </a:br>
            <a:r>
              <a:rPr lang="en-US" dirty="0"/>
              <a:t>What unites us then?</a:t>
            </a:r>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1063170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algn="l"/>
            <a:r>
              <a:rPr lang="en-GB" sz="3000" u="sng" dirty="0"/>
              <a:t>Unifying Principles</a:t>
            </a:r>
            <a:br>
              <a:rPr lang="en-GB" sz="3000" dirty="0"/>
            </a:br>
            <a:r>
              <a:rPr lang="en-GB" sz="3000" dirty="0"/>
              <a:t>* In many ways we are all able to do all seven of the gifts, we are even commanded to do so.</a:t>
            </a:r>
            <a:br>
              <a:rPr lang="en-GB" sz="3000" dirty="0"/>
            </a:br>
            <a:r>
              <a:rPr lang="en-GB" sz="3000" dirty="0"/>
              <a:t>* However, we also need to recognise that we have limitations and are not meant to be the channels of supply for everything.</a:t>
            </a:r>
            <a:br>
              <a:rPr lang="en-GB" sz="3000" dirty="0"/>
            </a:br>
            <a:r>
              <a:rPr lang="en-GB" sz="3000" dirty="0"/>
              <a:t>* We may move in the other gifting but we have only one motivational gift and we should seek to express that as fully as possible.</a:t>
            </a:r>
            <a:br>
              <a:rPr lang="en-GB" sz="3000" dirty="0"/>
            </a:br>
            <a:r>
              <a:rPr lang="en-GB" sz="3000" dirty="0"/>
              <a:t>* Therefore, each person should know and concentrate on their gift.</a:t>
            </a:r>
            <a:br>
              <a:rPr lang="en-GB" sz="3000" dirty="0"/>
            </a:br>
            <a:r>
              <a:rPr lang="en-GB" sz="3000" dirty="0"/>
              <a:t>* This will enhance unity.</a:t>
            </a:r>
            <a:br>
              <a:rPr lang="en-GB" sz="3000" dirty="0"/>
            </a:br>
            <a:r>
              <a:rPr lang="en-GB" sz="3000" dirty="0"/>
              <a:t>* We should also know and appreciate the gifts of others and see their unique way of handling things. The full circle, but each has only one seventh of it.</a:t>
            </a:r>
            <a:br>
              <a:rPr lang="en-GB" sz="3000" dirty="0"/>
            </a:br>
            <a:endParaRPr lang="en-US" sz="30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0745110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Autofit/>
          </a:bodyPr>
          <a:lstStyle/>
          <a:p>
            <a:pPr algn="l"/>
            <a:br>
              <a:rPr lang="en-GB" sz="3000" dirty="0"/>
            </a:br>
            <a:r>
              <a:rPr lang="en-GB" sz="3000" dirty="0"/>
              <a:t>* Knowing that we have only one motivational gift means that we are absolutely dependent on each other.</a:t>
            </a:r>
            <a:br>
              <a:rPr lang="en-GB" sz="3000" dirty="0"/>
            </a:br>
            <a:r>
              <a:rPr lang="en-GB" sz="3000" dirty="0"/>
              <a:t>* I am limited in what I can do. I need what you can bring.</a:t>
            </a:r>
            <a:br>
              <a:rPr lang="en-GB" sz="3000" dirty="0"/>
            </a:br>
            <a:r>
              <a:rPr lang="en-GB" sz="3000" dirty="0"/>
              <a:t>* Our goal as a body should be to be submitted to one another under God.</a:t>
            </a:r>
            <a:br>
              <a:rPr lang="en-GB" sz="3000" dirty="0"/>
            </a:br>
            <a:r>
              <a:rPr lang="en-GB" sz="3000" dirty="0"/>
              <a:t>* In congregations we do not have to live by trial and error.</a:t>
            </a:r>
            <a:br>
              <a:rPr lang="en-GB" sz="3000" dirty="0"/>
            </a:br>
            <a:r>
              <a:rPr lang="en-GB" sz="3000" dirty="0"/>
              <a:t>* We can function with ease, grace and fullness.</a:t>
            </a:r>
            <a:br>
              <a:rPr lang="en-GB" sz="3000" dirty="0"/>
            </a:br>
            <a:endParaRPr lang="en-US" sz="3000"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Tree>
    <p:extLst>
      <p:ext uri="{BB962C8B-B14F-4D97-AF65-F5344CB8AC3E}">
        <p14:creationId xmlns:p14="http://schemas.microsoft.com/office/powerpoint/2010/main" val="38265801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3376199" y="-1811949"/>
            <a:ext cx="18760642" cy="10367690"/>
          </a:xfrm>
        </p:spPr>
        <p:txBody>
          <a:bodyPr anchor="t">
            <a:normAutofit/>
          </a:bodyPr>
          <a:lstStyle/>
          <a:p>
            <a:pPr algn="l"/>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pic>
        <p:nvPicPr>
          <p:cNvPr id="12290" name="Picture 2" descr="The End Images – Browse 2,565,978 Stock Photos, Vectors, and Video | Adobe  Stock">
            <a:extLst>
              <a:ext uri="{FF2B5EF4-FFF2-40B4-BE49-F238E27FC236}">
                <a16:creationId xmlns:a16="http://schemas.microsoft.com/office/drawing/2014/main" id="{C4D96D90-557B-054F-AE9A-6B67EA23F0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9499" y="1720312"/>
            <a:ext cx="9257653" cy="3471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925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
        <p:nvSpPr>
          <p:cNvPr id="7" name="TextBox 6">
            <a:extLst>
              <a:ext uri="{FF2B5EF4-FFF2-40B4-BE49-F238E27FC236}">
                <a16:creationId xmlns:a16="http://schemas.microsoft.com/office/drawing/2014/main" id="{22A4E62B-6EAD-AB44-A3B5-11FCCBDBE5A7}"/>
              </a:ext>
            </a:extLst>
          </p:cNvPr>
          <p:cNvSpPr txBox="1"/>
          <p:nvPr/>
        </p:nvSpPr>
        <p:spPr>
          <a:xfrm>
            <a:off x="1080655" y="673905"/>
            <a:ext cx="10272155" cy="4832092"/>
          </a:xfrm>
          <a:prstGeom prst="rect">
            <a:avLst/>
          </a:prstGeom>
          <a:noFill/>
        </p:spPr>
        <p:txBody>
          <a:bodyPr wrap="square">
            <a:spAutoFit/>
          </a:bodyPr>
          <a:lstStyle/>
          <a:p>
            <a:r>
              <a:rPr lang="en-GB" sz="4400" b="0" i="0" u="none" strike="noStrike" dirty="0" err="1">
                <a:solidFill>
                  <a:srgbClr val="777A7B"/>
                </a:solidFill>
                <a:effectLst/>
                <a:latin typeface="Arial" panose="020B0604020202020204" pitchFamily="34" charset="0"/>
              </a:rPr>
              <a:t>Eph</a:t>
            </a:r>
            <a:r>
              <a:rPr lang="en-GB" sz="4400" b="0" i="0" u="none" strike="noStrike" dirty="0">
                <a:solidFill>
                  <a:srgbClr val="777A7B"/>
                </a:solidFill>
                <a:effectLst/>
                <a:latin typeface="Arial" panose="020B0604020202020204" pitchFamily="34" charset="0"/>
              </a:rPr>
              <a:t> 2:10 </a:t>
            </a:r>
            <a:r>
              <a:rPr lang="en-GB" sz="4400" b="0" i="0" u="none" strike="noStrike" dirty="0">
                <a:solidFill>
                  <a:srgbClr val="121212"/>
                </a:solidFill>
                <a:effectLst/>
                <a:latin typeface="Arial" panose="020B0604020202020204" pitchFamily="34" charset="0"/>
              </a:rPr>
              <a:t>We have become his poetry, a re-created people that will fulfil the destiny he has given each of us, for we are joined to Jesus, the Anointed One. Even before we were born, God planned in advance </a:t>
            </a:r>
            <a:r>
              <a:rPr lang="en-GB" sz="4400" b="0" i="1" u="none" strike="noStrike" dirty="0">
                <a:solidFill>
                  <a:srgbClr val="121212"/>
                </a:solidFill>
                <a:effectLst/>
                <a:latin typeface="Arial" panose="020B0604020202020204" pitchFamily="34" charset="0"/>
              </a:rPr>
              <a:t>our destiny</a:t>
            </a:r>
            <a:r>
              <a:rPr lang="en-GB" sz="4400" b="0" i="0" u="none" strike="noStrike" dirty="0">
                <a:solidFill>
                  <a:srgbClr val="121212"/>
                </a:solidFill>
                <a:effectLst/>
                <a:latin typeface="Arial" panose="020B0604020202020204" pitchFamily="34" charset="0"/>
              </a:rPr>
              <a:t> and the good works we would do </a:t>
            </a:r>
            <a:r>
              <a:rPr lang="en-GB" sz="4400" b="0" i="1" u="none" strike="noStrike" dirty="0">
                <a:solidFill>
                  <a:srgbClr val="121212"/>
                </a:solidFill>
                <a:effectLst/>
                <a:latin typeface="Arial" panose="020B0604020202020204" pitchFamily="34" charset="0"/>
              </a:rPr>
              <a:t>to fulfil it</a:t>
            </a:r>
            <a:r>
              <a:rPr lang="en-GB" sz="4400" b="0" i="0" u="none" strike="noStrike" dirty="0">
                <a:solidFill>
                  <a:srgbClr val="121212"/>
                </a:solidFill>
                <a:effectLst/>
                <a:latin typeface="Arial" panose="020B0604020202020204" pitchFamily="34" charset="0"/>
              </a:rPr>
              <a:t>! TPT</a:t>
            </a:r>
            <a:endParaRPr lang="en-US" sz="4400" dirty="0"/>
          </a:p>
        </p:txBody>
      </p:sp>
    </p:spTree>
    <p:extLst>
      <p:ext uri="{BB962C8B-B14F-4D97-AF65-F5344CB8AC3E}">
        <p14:creationId xmlns:p14="http://schemas.microsoft.com/office/powerpoint/2010/main" val="65641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0FE-EF98-B742-949E-C6E249D17BB1}"/>
              </a:ext>
            </a:extLst>
          </p:cNvPr>
          <p:cNvSpPr>
            <a:spLocks noGrp="1"/>
          </p:cNvSpPr>
          <p:nvPr>
            <p:ph type="ctrTitle"/>
          </p:nvPr>
        </p:nvSpPr>
        <p:spPr>
          <a:xfrm>
            <a:off x="524359" y="673905"/>
            <a:ext cx="11143281" cy="5233987"/>
          </a:xfrm>
        </p:spPr>
        <p:txBody>
          <a:bodyPr anchor="t">
            <a:normAutofit/>
          </a:bodyPr>
          <a:lstStyle/>
          <a:p>
            <a:pPr algn="l"/>
            <a:br>
              <a:rPr lang="en-US" dirty="0"/>
            </a:br>
            <a:endParaRPr lang="en-US" dirty="0"/>
          </a:p>
        </p:txBody>
      </p:sp>
      <p:pic>
        <p:nvPicPr>
          <p:cNvPr id="5" name="Picture 4" descr="Logo&#10;&#10;Description automatically generated">
            <a:extLst>
              <a:ext uri="{FF2B5EF4-FFF2-40B4-BE49-F238E27FC236}">
                <a16:creationId xmlns:a16="http://schemas.microsoft.com/office/drawing/2014/main" id="{01D1DB3F-B2F3-D646-A2EB-D38D4BC01245}"/>
              </a:ext>
            </a:extLst>
          </p:cNvPr>
          <p:cNvPicPr>
            <a:picLocks noChangeAspect="1"/>
          </p:cNvPicPr>
          <p:nvPr/>
        </p:nvPicPr>
        <p:blipFill>
          <a:blip r:embed="rId2"/>
          <a:stretch>
            <a:fillRect/>
          </a:stretch>
        </p:blipFill>
        <p:spPr>
          <a:xfrm>
            <a:off x="10820400" y="5907892"/>
            <a:ext cx="1371600" cy="800100"/>
          </a:xfrm>
          <a:prstGeom prst="rect">
            <a:avLst/>
          </a:prstGeom>
        </p:spPr>
      </p:pic>
      <p:sp>
        <p:nvSpPr>
          <p:cNvPr id="4" name="Footer Placeholder 3">
            <a:extLst>
              <a:ext uri="{FF2B5EF4-FFF2-40B4-BE49-F238E27FC236}">
                <a16:creationId xmlns:a16="http://schemas.microsoft.com/office/drawing/2014/main" id="{DFA07EB2-1ABC-9945-A99D-315FE02F61E6}"/>
              </a:ext>
            </a:extLst>
          </p:cNvPr>
          <p:cNvSpPr>
            <a:spLocks noGrp="1"/>
          </p:cNvSpPr>
          <p:nvPr>
            <p:ph type="ftr" sz="quarter" idx="11"/>
          </p:nvPr>
        </p:nvSpPr>
        <p:spPr/>
        <p:txBody>
          <a:bodyPr/>
          <a:lstStyle/>
          <a:p>
            <a:r>
              <a:rPr lang="en-US"/>
              <a:t>Motivational Gifts</a:t>
            </a:r>
          </a:p>
        </p:txBody>
      </p:sp>
      <p:sp>
        <p:nvSpPr>
          <p:cNvPr id="7" name="TextBox 6">
            <a:extLst>
              <a:ext uri="{FF2B5EF4-FFF2-40B4-BE49-F238E27FC236}">
                <a16:creationId xmlns:a16="http://schemas.microsoft.com/office/drawing/2014/main" id="{22A4E62B-6EAD-AB44-A3B5-11FCCBDBE5A7}"/>
              </a:ext>
            </a:extLst>
          </p:cNvPr>
          <p:cNvSpPr txBox="1"/>
          <p:nvPr/>
        </p:nvSpPr>
        <p:spPr>
          <a:xfrm>
            <a:off x="1080655" y="673905"/>
            <a:ext cx="10272155" cy="2800767"/>
          </a:xfrm>
          <a:prstGeom prst="rect">
            <a:avLst/>
          </a:prstGeom>
          <a:noFill/>
        </p:spPr>
        <p:txBody>
          <a:bodyPr wrap="square">
            <a:spAutoFit/>
          </a:bodyPr>
          <a:lstStyle/>
          <a:p>
            <a:r>
              <a:rPr lang="en-GB" sz="4400" dirty="0" err="1"/>
              <a:t>Eph</a:t>
            </a:r>
            <a:r>
              <a:rPr lang="en-GB" sz="4400" dirty="0"/>
              <a:t> 2:10 For we are His workmanship, created in Christ Jesus for good works, which God prepared beforehand that we should walk in them. NKJV</a:t>
            </a:r>
            <a:endParaRPr lang="en-US" sz="4400" dirty="0"/>
          </a:p>
        </p:txBody>
      </p:sp>
    </p:spTree>
    <p:extLst>
      <p:ext uri="{BB962C8B-B14F-4D97-AF65-F5344CB8AC3E}">
        <p14:creationId xmlns:p14="http://schemas.microsoft.com/office/powerpoint/2010/main" val="789681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5031</Words>
  <Application>Microsoft Macintosh PowerPoint</Application>
  <PresentationFormat>Widescreen</PresentationFormat>
  <Paragraphs>139</Paragraphs>
  <Slides>73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Arial</vt:lpstr>
      <vt:lpstr>Calibri</vt:lpstr>
      <vt:lpstr>Calibri Light</vt:lpstr>
      <vt:lpstr>Office Theme</vt:lpstr>
      <vt:lpstr>Motivational Gifts –  Gifts of the Father</vt:lpstr>
      <vt:lpstr>Every Christian has one of the 7  It’s our prime motivation for God releasing His potential in us  It’s how we come into security with Him</vt:lpstr>
      <vt:lpstr>But before we dive into them …   a bit of </vt:lpstr>
      <vt:lpstr>PowerPoint Presentation</vt:lpstr>
      <vt:lpstr>PowerPoint Presentation</vt:lpstr>
      <vt:lpstr>How do I work in God’s service?  How do I know I’m doing the right thing? </vt:lpstr>
      <vt:lpstr> </vt:lpstr>
      <vt:lpstr> </vt:lpstr>
      <vt:lpstr> </vt:lpstr>
      <vt:lpstr>How do I know I’m doing the right thing?  Are you satisfied in what you’re doing? </vt:lpstr>
      <vt:lpstr>PowerPoint Presentation</vt:lpstr>
      <vt:lpstr>We all need to be in the right place</vt:lpstr>
      <vt:lpstr>PowerPoint Presentation</vt:lpstr>
      <vt:lpstr>What is your gift?  What are the characteristics of this gift?   What are the strengths/joys?   What are the difficulties/temptations?   How do you exercise it in the Body of Christ?   What is its purpose in the Body of Christ?   Do I have a scriptural basis for moving in this gift?   If so what is it?  What other motivational gifts do I recognise in this context? </vt:lpstr>
      <vt:lpstr>So, where do I find these motivations you’ve been going on about?  Romans 12:1-8</vt:lpstr>
      <vt:lpstr>I appeal to you therefore, brothers and sisters,[a] by the mercies of God, to present your bodies as a living sacrifice, holy and acceptable to God, which is your spiritual[b] worship. 2 Do not be conformed to this world,[c] but be transformed by the renewing of your minds, so that you may discern what is the will of God—what is good and acceptable and perfect.[d] 3 For by the grace given to me I say to everyone among you not to think of yourself more highly than you ought to think, but to think with sober judgment, each according to the measure of faith that God has assigned. 4 For as in one body we have many members, and not all the members have the same function, 5 so we, who are many, are one body in Christ, and individually we are members one of another. 6 We have gifts that differ according to the grace given to us: prophecy, in proportion to faith; 7 ministry, in ministering; the teacher, in teaching; 8 the exhorter, in exhortation; the giver, in generosity; the leader, in diligence; the compassionate, in cheerfulness.   </vt:lpstr>
      <vt:lpstr>First off – position before God  </vt:lpstr>
      <vt:lpstr>PowerPoint Presentation</vt:lpstr>
      <vt:lpstr>The old has gone, The new has come …   but the new seems to need some attention! </vt:lpstr>
      <vt:lpstr>Transformation is needed</vt:lpstr>
      <vt:lpstr>PowerPoint Presentation</vt:lpstr>
      <vt:lpstr>We present ourselves as a sacrifice  He changes us </vt:lpstr>
      <vt:lpstr>The ones who need all, submitting to THE ONE who has all.  That is our worship!</vt:lpstr>
      <vt:lpstr>Why? To heal the brokenness and re-shape us = transformation into the likeness of Jesus</vt:lpstr>
      <vt:lpstr>Why all this preamble? Why can’t we get onto the gifts?  Because this transformation = what the church is supposed to be.</vt:lpstr>
      <vt:lpstr>Rom 12:3 For by the grace given to me I say to everyone among you not to think of yourself more highly than you ought to think, but to think with sober judgment, each according to the measure of faith that God has assigned.</vt:lpstr>
      <vt:lpstr>You and me – we have a measure of faith  We are necessary, indispensable, to each other</vt:lpstr>
      <vt:lpstr>And finally, the 7 motivations  Prophecy  Serving  Teaching  Exhorting  Giving  Leading  Mercy giving  </vt:lpstr>
      <vt:lpstr>How do I discover mine, then?</vt:lpstr>
      <vt:lpstr>Whilst we will all move in more than our own one  there is one that feels natural, it fits, it really is me. </vt:lpstr>
      <vt:lpstr>I’m going to list characteristics of each one in turn and somewhere in all this you’ll go …. </vt:lpstr>
      <vt:lpstr>PowerPoint Presentation</vt:lpstr>
      <vt:lpstr>7 motivations into 2 categories Speaking motivations of: prophecy; exhortation; teaching  Serving motivations of: serving; giving; leading; mercy </vt:lpstr>
      <vt:lpstr>Prophecy – to declare God’s word  Gift of insight Eyes &amp; ears of the body, maybe Motivation is to declare the truth </vt:lpstr>
      <vt:lpstr>True prophetic words will always: * strengthen, improve, repair, comfort, build up others. (1 Cor 14:3) * bring accountability to the Body - often inner heart motives and agendas are laid bare as this gift functions. * bring conviction - awareness of God's presence * brings people to their knees to worship God            </vt:lpstr>
      <vt:lpstr>* very familiar with HS, very aware of their dependence on Him, have a deep desire to be with God * they speak from perceptive insight, not knowledge - it’s what they ‘see’ and it’s clear &amp; obvious to them * can therefore be impulsive, but not necessarily * more forth telling than foretelling * tend to be good at discerning motivational gifts * can divide the issue from the person – can be seen as radical, intolerant, dogmatic * but it’s because truth matters to them * tough and tender * want God’s cleansing of all their dark areas as they want nothing between them &amp; Him * can be broken people, hard on themselves * aware of their unworthiness * desire others are freed from their own darkness – but by God * can ‘see’ people’s motives and look for repentance * can seem distant, abstracted, tough, hard, too direct, insensitive * would rather be an outcast than be disobedient and hurt their relationship with God * Dynamic</vt:lpstr>
      <vt:lpstr>Exhorting or encouragement  Motivation is to encourage others to  grow in spiritual ways Strong life-related gift Tends to centre on experience </vt:lpstr>
      <vt:lpstr>An exhorter's pleasure is to see people move towards maturity and be established in social, life,  &amp; personal relationships. </vt:lpstr>
      <vt:lpstr>Barnabas – son of encouragement His name was changed to this, such was this so obviously his motivation </vt:lpstr>
      <vt:lpstr>* Knows delight when he sees people thriving and eager to go on (Acts 11:23). Having seen the grace of God had been at work in them, he exhorted them to remain faithful with steadfast purpose. * His message appealed to the will. Always encourages the making of choices * Wants consequences to follow * returned to a previously established group to encourage them to go on (Acts 14:22) * Practical personal involvement (Acts 15:39) * Tends to be positive and does not give up on people easily. * He wants to see change, healing growth, it's just in his heart and he is willing to put up with the negative because he wants to see people grow. * Acts like a spiritual father speaking to children (1 Thess 2:11) * Comforts and encourages * An evangelist pants after souls but an exhorter is touched by those struggling to move in the Kingdom * they do not think of themselves more highly than they ought * they recognise the need for connection and collegiality; they are companions for the journey * experience great joy &amp; satisfaction when they see others move in grace * find it hard to give up on the the most disobedient or reluctant people </vt:lpstr>
      <vt:lpstr>* Prepared to compromise therefore * self-actualising, life-centred, experience-centred folk * they want results – the word has to become flesh for them * can find difficulty with other’s unwillingness or apathy * need everyone’s attention when speaking publicly * not systematic theologians rather they want to sit and talk things through * very strong in practical, experiential situations * likely to be ready with 10 steps and 3 ways to work through to your freedom * strong, confident  optimism is a hallmark of this gift </vt:lpstr>
      <vt:lpstr>Teaching  Motivation is to search out and validate truth which has to be declared; to indoctrinate &amp; lead others into revealed truth: clarifying truth &amp; imparting knowledge</vt:lpstr>
      <vt:lpstr>* There will be strong indications in our personality of this gift. * We will place great emphasis on facts and emphasise the accuracy of words.  * Look for precision - people with this gift will want to correct error when they see it * Teachers can tend towards the view that their gift is foundational, which it is not, and can become doctrinaire, even a little dogmatic. God has put them in the Body to 'protect', as it were, the truth.   * They can have a hesitation to learn from others. They will usually want to test and clarify what is being said to them: to make sure that the one teaching them is correct; they will question their credentials and document and authenticate truth.  * They will test the knowledge of those who teach them. They are not being bull-headed, and it is just the way they are. They strongly resist scripture quoted out of context - to them the context is very important and you have to see it in context. * They will avoid illustrations from life or any other source and generally will go to scripture to illustrate whatever point. * Usually get as much joy in searching truth as in teaching it. Sometimes they can be almost satisfied with the search and what they have discovered from that. They build on a premise and add to it step by step; they are systematic and careful. </vt:lpstr>
      <vt:lpstr>* Their objectivity may give a certain lack of warmth in their person - they are more drawn to facts than feelings. Concern to give detail and precise definitions may seem unnecessary to others, but is very important to them * Getting out the truth is the most important thing to them. They give the truth - receiving it belongs to the receiver. An exhorter would want to follow it up with you to make sure it has come to your life, and discuss ways you could apply it, but a teacher gives his lesson and feels it is then more or less up to you. * Their brain rhythms are different to abstract thinkers. * They prefer to transmit their findings without interruption and may resist free and open discussion even at the end of a lesson. * Teachers are eloquent and have a marked ability with language. They love to study and ferret out facts. Books are precious to them. Presenting the word with accuracy gives them joy and satisfaction * A person with this gift can make the Bible come alive and provoke a deep appreciation and hunger for scriptural truth in his hearers. * can be insensitive to atmospheres * can struggle with their emotions  </vt:lpstr>
      <vt:lpstr>PowerPoint Presentation</vt:lpstr>
      <vt:lpstr>Serving  Motivation is to render practical assistance; demonstrate love by serving others</vt:lpstr>
      <vt:lpstr>There are many tasks to be done in the Body…  so we need many servers</vt:lpstr>
      <vt:lpstr>The gift itself comes in many and varied forms and is profusely given to help the smooth functioning of the Body.  As the prophets are the eyes so the servers are the hands of the Body. </vt:lpstr>
      <vt:lpstr>* Servers like to be behind the scenes. They see a need and attend to it. * They have a tendency to do things by themselves. They like to do things at their own pace, way and time. But they do not usually want to be up front. * They can give the appearance of taking over and might intimidate you because of certain amount of aggression - but that is not the heart motivation. Servers do not want to rule, just serve. * They just want to get on with it - if they see it is not being done or done properly they can want to attend to that. * They find criticism difficult to take and can often be put off from volunteering again. * They are not seeking prominence or attention, but like to be appreciated. * They truly want to be a blessing and are never happier than when helping. * They always seem to have time for whatever and can do a phenomenal selection of things in a very short space of time. * They can be very organised and they are very dependable. If they say they will do something they invariably do. * Servers find it hard to say no to requests for help and so can take on too much and become overwhelmed.   </vt:lpstr>
      <vt:lpstr>* They hate red tape and are not good at delegating and do not make good facilitators because of this, so can become worried and troubled and can get overwhelmed at times when working with other people. * They hate to think they are letting people down though, as meeting obligations is very important to them. * They should not be in strong admin roles. * They tend to be unsure of their value and wonder if people appreciate them for what they do rather than for themselves. * Their emphasis on getting things done may appear as superficial spirituality and little desire for relationships, but this is more to do with single-mindedness to get the job done. * They need to know they are appreciated. Since they are worriers, not feelers like mercy people, they need to be told.    </vt:lpstr>
      <vt:lpstr>Giving  Motivation is to render support by giving aid liberally  Not restricted just to money</vt:lpstr>
      <vt:lpstr>* Not gullible * Not necessarily moved by someone’s plight * Seem to have a special insight in this, their field &amp; generally know when and whom to help * God given sensitivity &amp; perception to the needs that God wants to meet through them *Freedom to give abundantly, making their gift so supportive *They handle finances of course, but not restricted to finances *Aware of other resources such as spiritual gifts, oneself, the gospel * Exercise their gift in simplicity and an uncomplicated way * No obligation laid on the recipients – no-strings giving * Don’t give to gain power or control – don’t want to take back later or manipulate things – this would pollute the gift which is a serious mater to them * Not just for the wealthy. God will resource givers, knowing that they will share what He gives them * Find fulfilment in giving rather than getting  * Have a skill in handling resources and have a true giving spirit *Want the best for their £ *Not careless, wasteful or greedy * Strongly aware of the truth that all they have comes from God and they are stewards of it; can’t spend in whimsically   </vt:lpstr>
      <vt:lpstr>* Give under the direction of HS – great integrity with this gift * Give sacrificially * Underwrite many projects, large &amp; small, giving with zeal *Watch over the use of the resources given with integrity &amp; wisdom * Invariably honest &amp; trustworthy and value these characteristics highly * Instinctively generous </vt:lpstr>
      <vt:lpstr>Leading  Motivation is to give leadership &amp; facilitate efficiency</vt:lpstr>
      <vt:lpstr>*This is a serving gift, but one of administration. * The flavour of this gifting is one of ruling, giving aid by leading in the particular ways of protecting or championing. * It is a gift of organisation, co-ordinating. * It could be called facilitating. * Facilitators are not servers but administrative servers. * They lead by working with and through others. * They do not joy in doing the task themselves, they delegate and make it easier for others to do the necessary things. * They are, as it were, the maintenance workers. They bring order out of chaos and set up structures to provide for the smooth running of everything.  Considering Nehemiah * Special zeal for the cause  * Had a certain toughness to him. * Surveyed the whole problem and understood the needs.   </vt:lpstr>
      <vt:lpstr>* Planned how to begin to work on the project. Server would have cleared with his own shovel. Not Nehemiah, he is wondering how he can get the people to do the job. * He knew that others had to do the work. Instinctively wants to facilitate others. * Had a sense of timing and knew how long it would take.  * He could organise both human and material resources.  * Could take pressure and proceed under opposition. He had a kind of bull-doggedness a thick skin, which enabled him to continue. * He could be very directive. * He was tough enough to face disorder in his workers. * Made things easy for the others. He was not a personal burden to them * Sacrificial, he wouldn't consider using what had been set-aside for him. He did not want to burden God's people. * He was generous and giving. * He knew how to delegate authority and could sense who was best for the job * Very good at calendars and dates, deadlines and schedules. * People with this gift have an amazing way of looking at the whole picture, seeing all the components and then breaking them down to be done by various people. They make tasks seem effortless.    </vt:lpstr>
      <vt:lpstr>* Though this is a leadership gift, facilitators will not take leadership unless invited to do so. They need to be encouraged, as they will not ordinarily break the ice. Generally they are in deep submission; they need to be 'under cover' spiritually. They want to be accountable. * They help the body define goals and carry out tasks by providing leadership support, and meeting effectiveness needs. * Facilitators have a good sense of resources. They are very good to have on a financial board as they have a sense for what things cost too. * They have man management skills, but can stand up under opposition. A server would cave in and walk away and then find it hard to come back, but facilitators have tough skins and will get on with things despite opposition. They can somehow cope with all that sort of thing. * They are very good with meeting deadlines and have a good sense of dates and timing. They use calendars as part of their planning and will have everything worked out. * They are excellent delegators. They are efficient and skilfull but can be very lazy. They do not want to join in doing the work, rather show what needs to be done and then leave. * There are never many facilitators in a group but they are worth their weight when they are brought forward.    </vt:lpstr>
      <vt:lpstr>Mercy giving Motivation is to identify &amp; relieve those in need &amp; distress  Meets the emotional needs in the Body. Might be called the heart of the Body. </vt:lpstr>
      <vt:lpstr>* People with this gift are sensitive, tender, and compassionate. * Because they are deep feeling they are easily hurt and this is the greatest temptation for them - to withdraw, trying to recover from the hurts. * They are cheerful and have to practise their gift with cheerfulness, as this is one way to offset the depression, which can come from being easily hurt. * Mercy givers are not tough but they are strong. It can be very difficult in our culture for a man to exercise this gift, coming as it does with deep sensitivity and tears he could be looked upon as a softie, a bit of a wimp. * They see and can sense what people are going through. It’s like they have radar for this in a similar way to the prophet. They just 'know’. * They are drawn to the broken and the underdogs. Their desire is for healing, they show mercy by giving personal support. * They have deep feelings on behalf of the wounded ones, both to identify the hurt and to transmit understanding and support. * They are sensitive to what hurts people and want to take steps to put it right. * They are protective of others’ feelings. Theirs is a quality of special consideration and forbearance.     </vt:lpstr>
      <vt:lpstr>* Their aim is always to help at a feeling level. * This strength of feeling is a significant point, as it is not just about the act they are doing, it's about the feeling involved. * They meet the emotional needs in the Body. They in a sense identify with those in distress. * They are very tender and have a tendency to tears. * It is a unique part of their gift this special feeling and enables them to know where people are and to reach out to them. * It is based on the insight they receive from God for the spiritual and emotional development in the body. * Mercy givers are the comforting arms of the church. * However they are not gullible; when they meet the insincere they will sense that and will close off.      </vt:lpstr>
      <vt:lpstr>PowerPoint Presentation</vt:lpstr>
      <vt:lpstr>How then should we live?  Offer hospitality to each other without grumbling. Each one should use whatever gift he has received to serve others, faithfully administering God's grace in its various forms. If anyone speaks he should do so as one speaking the very words of God. If anyone serves, he should do it with the strength God provides, so that in all things God may be praised through Jesus Christ. 1 Pet 4:10-12 </vt:lpstr>
      <vt:lpstr>We see in this passage: *2 categories of speaking and serving motivations * we have all received 1 gift * we’re urged to recognise it, use it &amp; grow in it for the sake of the Body</vt:lpstr>
      <vt:lpstr>Remembering that: - All gifts are to glorify God All gifts are to be used for others All gifts are to be done by the power  which God supplies  </vt:lpstr>
      <vt:lpstr>PowerPoint Presentation</vt:lpstr>
      <vt:lpstr>Let love be without hypocrisy. Abhor what is evil. Cling to what is good. 10 Be kindly affectionate to one another with brotherly love, in honour giving preference to one another; 11 not lagging in diligence, fervent in spirit, serving the Lord; 12 rejoicing in hope, patient in tribulation, continuing steadfastly in prayer; 13 distributing to the needs of the saints, given to hospitality.  14 Bless those who persecute you; bless and do not curse. 15 Rejoice with those who rejoice, and weep with those who weep. 16 Be of the same mind toward one another. Do not set your mind on high things, but associate with the humble. Do not be wise in your own opinion.  17 Repay no one evil for evil. Have regard for good things in the sight of all men. 18 If it is possible, as much as depends on you, live peaceably with all men. 19 Beloved, do not avenge yourselves, but rather give place to wrath; for it is written, "Vengeance is Mine, I will repay," says the Lord. 20 Therefore "If your enemy is hungry, feed him; If he is thirsty, give him a drink; For in so doing you will heap coals of fire on his head."   21 Do not be overcome by evil, but overcome evil with good. Rom 12:9-21  </vt:lpstr>
      <vt:lpstr>7 Ethical exhortations  1 Genuine love - real goodness to make gifts effective 2 Moral purity  3 Zeal and wholeheartedness. Glow in the spirit 4 Stability - patient in tribulation and faithful in prayer 5 Active involvement. Contribute. Practise hospitality, weep with those who weep, etc. 6 Humility. Do not be haughty, never be conceited. 7 Non-defensiveness. It is God who completes the moral cycle not me or you. He takes care of our case. Self-protectiveness is always a sign of separation from God, of disease not health.  </vt:lpstr>
      <vt:lpstr>Note! We do not judge We do not take vengeance We love We let God train us in how not to take offence</vt:lpstr>
      <vt:lpstr>We started by looking for our own gift  We conclude by acknowledging we all need one another for the Body to function properly</vt:lpstr>
      <vt:lpstr>We are indispensable to each other  “We’re all in this together”  What unites us then? </vt:lpstr>
      <vt:lpstr>Unifying Principles * In many ways we are all able to do all seven of the gifts, we are even commanded to do so. * However, we also need to recognise that we have limitations and are not meant to be the channels of supply for everything. * We may move in the other gifting but we have only one motivational gift and we should seek to express that as fully as possible. * Therefore, each person should know and concentrate on their gift. * This will enhance unity. * We should also know and appreciate the gifts of others and see their unique way of handling things. The full circle, but each has only one seventh of it. </vt:lpstr>
      <vt:lpstr> * Knowing that we have only one motivational gift means that we are absolutely dependent on each other. * I am limited in what I can do. I need what you can bring. * Our goal as a body should be to be submitted to one another under God. * In congregations we do not have to live by trial and error. * We can function with ease, grace and fullness.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Gifts –  Gifts of the Father</dc:title>
  <dc:creator>David Vickers</dc:creator>
  <cp:lastModifiedBy>David Vickers</cp:lastModifiedBy>
  <cp:revision>9</cp:revision>
  <dcterms:created xsi:type="dcterms:W3CDTF">2022-03-16T09:34:05Z</dcterms:created>
  <dcterms:modified xsi:type="dcterms:W3CDTF">2022-03-19T11:11:48Z</dcterms:modified>
</cp:coreProperties>
</file>